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450" r:id="rId5"/>
    <p:sldId id="258" r:id="rId6"/>
    <p:sldId id="459" r:id="rId7"/>
    <p:sldId id="455" r:id="rId8"/>
    <p:sldId id="454" r:id="rId9"/>
    <p:sldId id="451" r:id="rId10"/>
    <p:sldId id="460" r:id="rId11"/>
    <p:sldId id="461" r:id="rId12"/>
    <p:sldId id="462" r:id="rId13"/>
    <p:sldId id="452" r:id="rId14"/>
    <p:sldId id="456" r:id="rId15"/>
    <p:sldId id="457" r:id="rId16"/>
    <p:sldId id="474" r:id="rId17"/>
    <p:sldId id="465" r:id="rId18"/>
    <p:sldId id="472" r:id="rId19"/>
    <p:sldId id="475" r:id="rId20"/>
    <p:sldId id="476" r:id="rId21"/>
    <p:sldId id="467" r:id="rId22"/>
    <p:sldId id="469" r:id="rId23"/>
    <p:sldId id="477" r:id="rId24"/>
    <p:sldId id="453" r:id="rId25"/>
    <p:sldId id="458" r:id="rId26"/>
    <p:sldId id="463" r:id="rId27"/>
    <p:sldId id="478" r:id="rId28"/>
  </p:sldIdLst>
  <p:sldSz cx="12192000" cy="6858000"/>
  <p:notesSz cx="680085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naudes@yahoo.fr" initials="m" lastIdx="1" clrIdx="0">
    <p:extLst>
      <p:ext uri="{19B8F6BF-5375-455C-9EA6-DF929625EA0E}">
        <p15:presenceInfo xmlns:p15="http://schemas.microsoft.com/office/powerpoint/2012/main" userId="marnaudes@yahoo.f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0D"/>
    <a:srgbClr val="0CA422"/>
    <a:srgbClr val="0B80A5"/>
    <a:srgbClr val="B33A65"/>
    <a:srgbClr val="83D1D8"/>
    <a:srgbClr val="FFF000"/>
    <a:srgbClr val="DDB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66" autoAdjust="0"/>
    <p:restoredTop sz="94672"/>
  </p:normalViewPr>
  <p:slideViewPr>
    <p:cSldViewPr snapToGrid="0" snapToObjects="1">
      <p:cViewPr varScale="1">
        <p:scale>
          <a:sx n="84" d="100"/>
          <a:sy n="84" d="100"/>
        </p:scale>
        <p:origin x="45" y="3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44C59A-6F45-FBB5-7CEC-392E39FC2702}"/>
              </a:ext>
            </a:extLst>
          </p:cNvPr>
          <p:cNvSpPr/>
          <p:nvPr userDrawn="1"/>
        </p:nvSpPr>
        <p:spPr>
          <a:xfrm>
            <a:off x="-90535" y="0"/>
            <a:ext cx="4562947" cy="69817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sp>
        <p:nvSpPr>
          <p:cNvPr id="10" name="Titre 9"/>
          <p:cNvSpPr>
            <a:spLocks noGrp="1"/>
          </p:cNvSpPr>
          <p:nvPr>
            <p:ph type="title" hasCustomPrompt="1"/>
          </p:nvPr>
        </p:nvSpPr>
        <p:spPr>
          <a:xfrm>
            <a:off x="6280483" y="4423241"/>
            <a:ext cx="5414212" cy="1325563"/>
          </a:xfrm>
          <a:prstGeom prst="rect">
            <a:avLst/>
          </a:prstGeom>
        </p:spPr>
        <p:txBody>
          <a:bodyPr/>
          <a:lstStyle/>
          <a:p>
            <a:r>
              <a:rPr lang="fr-FR" dirty="0"/>
              <a:t>présentation</a:t>
            </a:r>
          </a:p>
        </p:txBody>
      </p:sp>
      <p:sp>
        <p:nvSpPr>
          <p:cNvPr id="11" name="Sous-titre 2"/>
          <p:cNvSpPr>
            <a:spLocks noGrp="1"/>
          </p:cNvSpPr>
          <p:nvPr>
            <p:ph type="subTitle" idx="1"/>
          </p:nvPr>
        </p:nvSpPr>
        <p:spPr>
          <a:xfrm>
            <a:off x="6280483" y="5326023"/>
            <a:ext cx="541421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fr-FR" dirty="0"/>
          </a:p>
        </p:txBody>
      </p:sp>
      <p:pic>
        <p:nvPicPr>
          <p:cNvPr id="15" name="Image 14">
            <a:extLst>
              <a:ext uri="{FF2B5EF4-FFF2-40B4-BE49-F238E27FC236}">
                <a16:creationId xmlns:a16="http://schemas.microsoft.com/office/drawing/2014/main" id="{D83DCD1D-B2DB-1784-CB51-CCC748CCE897}"/>
              </a:ext>
            </a:extLst>
          </p:cNvPr>
          <p:cNvPicPr>
            <a:picLocks noChangeAspect="1"/>
          </p:cNvPicPr>
          <p:nvPr userDrawn="1"/>
        </p:nvPicPr>
        <p:blipFill>
          <a:blip r:embed="rId2"/>
          <a:stretch>
            <a:fillRect/>
          </a:stretch>
        </p:blipFill>
        <p:spPr>
          <a:xfrm>
            <a:off x="497305" y="1752600"/>
            <a:ext cx="3601078" cy="30860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lvl1pPr>
              <a:defRPr>
                <a:solidFill>
                  <a:srgbClr val="B33A65"/>
                </a:solidFill>
              </a:defRPr>
            </a:lvl1pPr>
          </a:lstStyle>
          <a:p>
            <a:r>
              <a:rPr lang="fr-FR" dirty="0"/>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726" y="1690688"/>
            <a:ext cx="4860758" cy="199862"/>
          </a:xfrm>
          <a:prstGeom prst="rect">
            <a:avLst/>
          </a:prstGeom>
        </p:spPr>
      </p:pic>
      <p:sp>
        <p:nvSpPr>
          <p:cNvPr id="8" name="Espace réservé du texte 7"/>
          <p:cNvSpPr>
            <a:spLocks noGrp="1"/>
          </p:cNvSpPr>
          <p:nvPr>
            <p:ph type="body" sz="quarter" idx="11" hasCustomPrompt="1"/>
          </p:nvPr>
        </p:nvSpPr>
        <p:spPr>
          <a:xfrm>
            <a:off x="838200" y="2111655"/>
            <a:ext cx="5540375" cy="779463"/>
          </a:xfrm>
          <a:prstGeom prst="rect">
            <a:avLst/>
          </a:prstGeom>
        </p:spPr>
        <p:txBody>
          <a:bodyPr/>
          <a:lstStyle>
            <a:lvl1pPr marL="0" indent="0">
              <a:buNone/>
              <a:defRPr sz="1600"/>
            </a:lvl1pPr>
            <a:lvl2pPr>
              <a:defRPr sz="1600"/>
            </a:lvl2pPr>
            <a:lvl3pPr>
              <a:defRPr sz="1600"/>
            </a:lvl3pPr>
            <a:lvl4pPr>
              <a:defRPr sz="1600"/>
            </a:lvl4pPr>
            <a:lvl5pPr>
              <a:defRPr sz="1600"/>
            </a:lvl5pPr>
          </a:lstStyle>
          <a:p>
            <a:pPr lvl="0"/>
            <a:r>
              <a:rPr lang="fr-FR" dirty="0"/>
              <a:t>Paragraphe en-tête</a:t>
            </a:r>
          </a:p>
        </p:txBody>
      </p:sp>
      <p:sp>
        <p:nvSpPr>
          <p:cNvPr id="9" name="Espace réservé du texte 7"/>
          <p:cNvSpPr>
            <a:spLocks noGrp="1"/>
          </p:cNvSpPr>
          <p:nvPr>
            <p:ph type="body" sz="quarter" idx="12" hasCustomPrompt="1"/>
          </p:nvPr>
        </p:nvSpPr>
        <p:spPr>
          <a:xfrm>
            <a:off x="838200" y="2999403"/>
            <a:ext cx="5540375" cy="2554232"/>
          </a:xfrm>
          <a:prstGeom prst="rect">
            <a:avLst/>
          </a:prstGeom>
        </p:spPr>
        <p:txBody>
          <a:bodyPr lIns="0"/>
          <a:lstStyle>
            <a:lvl1pPr marL="285750" indent="-285750">
              <a:buFontTx/>
              <a:buBlip>
                <a:blip r:embed="rId3"/>
              </a:buBlip>
              <a:defRPr sz="1400"/>
            </a:lvl1pPr>
            <a:lvl2pPr marL="457200" indent="0">
              <a:buNone/>
              <a:defRPr sz="1200">
                <a:solidFill>
                  <a:schemeClr val="accent6"/>
                </a:solidFill>
              </a:defRPr>
            </a:lvl2pPr>
            <a:lvl3pPr>
              <a:defRPr sz="1600"/>
            </a:lvl3pPr>
            <a:lvl4pPr>
              <a:defRPr sz="1600"/>
            </a:lvl4pPr>
            <a:lvl5pPr>
              <a:defRPr sz="1600"/>
            </a:lvl5pPr>
          </a:lstStyle>
          <a:p>
            <a:pPr lvl="0"/>
            <a:r>
              <a:rPr lang="fr-FR" dirty="0"/>
              <a:t>Phrase d’accroche</a:t>
            </a:r>
          </a:p>
          <a:p>
            <a:pPr lvl="1"/>
            <a:r>
              <a:rPr lang="fr-FR" dirty="0"/>
              <a:t>contenu</a:t>
            </a:r>
          </a:p>
        </p:txBody>
      </p:sp>
      <p:sp>
        <p:nvSpPr>
          <p:cNvPr id="11" name="Espace réservé du texte 10"/>
          <p:cNvSpPr>
            <a:spLocks noGrp="1"/>
          </p:cNvSpPr>
          <p:nvPr>
            <p:ph type="body" sz="quarter" idx="13" hasCustomPrompt="1"/>
          </p:nvPr>
        </p:nvSpPr>
        <p:spPr>
          <a:xfrm>
            <a:off x="8108576" y="1990725"/>
            <a:ext cx="3245224" cy="3832225"/>
          </a:xfrm>
          <a:prstGeom prst="rect">
            <a:avLst/>
          </a:prstGeom>
        </p:spPr>
        <p:txBody>
          <a:bodyPr lIns="0"/>
          <a:lstStyle>
            <a:lvl1pPr marL="285750" indent="-285750">
              <a:buFontTx/>
              <a:buBlip>
                <a:blip r:embed="rId4"/>
              </a:buBlip>
              <a:defRPr sz="1400" baseline="0"/>
            </a:lvl1pPr>
            <a:lvl2pPr marL="685800" indent="-228600">
              <a:buFontTx/>
              <a:buBlip>
                <a:blip r:embed="rId3"/>
              </a:buBlip>
              <a:defRPr sz="1400"/>
            </a:lvl2pPr>
          </a:lstStyle>
          <a:p>
            <a:pPr lvl="0"/>
            <a:r>
              <a:rPr lang="fr-FR" dirty="0"/>
              <a:t>Depuis 30 ans, l’</a:t>
            </a:r>
            <a:r>
              <a:rPr lang="fr-FR" dirty="0" err="1"/>
              <a:t>Acepp</a:t>
            </a:r>
            <a:r>
              <a:rPr lang="fr-FR" dirty="0"/>
              <a:t> agit pour :	</a:t>
            </a:r>
          </a:p>
          <a:p>
            <a:pPr lvl="1"/>
            <a:r>
              <a:rPr lang="fr-FR" dirty="0"/>
              <a:t>Liste</a:t>
            </a:r>
          </a:p>
          <a:p>
            <a:pPr lvl="1"/>
            <a:r>
              <a:rPr lang="fr-FR" dirty="0"/>
              <a:t>L</a:t>
            </a:r>
          </a:p>
          <a:p>
            <a:pPr lvl="1"/>
            <a:r>
              <a:rPr lang="fr-FR" dirty="0"/>
              <a:t>L</a:t>
            </a:r>
          </a:p>
          <a:p>
            <a:pPr lvl="1"/>
            <a:r>
              <a:rPr lang="fr-FR" dirty="0"/>
              <a:t>L</a:t>
            </a:r>
          </a:p>
          <a:p>
            <a:pPr lvl="1"/>
            <a:r>
              <a:rPr lang="fr-FR" dirty="0"/>
              <a:t>L</a:t>
            </a:r>
          </a:p>
          <a:p>
            <a:pPr lvl="1"/>
            <a:endParaRPr lang="fr-FR" dirty="0"/>
          </a:p>
        </p:txBody>
      </p:sp>
      <p:pic>
        <p:nvPicPr>
          <p:cNvPr id="7" name="Image 6">
            <a:extLst>
              <a:ext uri="{FF2B5EF4-FFF2-40B4-BE49-F238E27FC236}">
                <a16:creationId xmlns:a16="http://schemas.microsoft.com/office/drawing/2014/main" id="{BDDA0291-1F6E-E99C-4AE8-2174D846A72A}"/>
              </a:ext>
            </a:extLst>
          </p:cNvPr>
          <p:cNvPicPr>
            <a:picLocks noChangeAspect="1"/>
          </p:cNvPicPr>
          <p:nvPr userDrawn="1"/>
        </p:nvPicPr>
        <p:blipFill>
          <a:blip r:embed="rId5"/>
          <a:stretch>
            <a:fillRect/>
          </a:stretch>
        </p:blipFill>
        <p:spPr>
          <a:xfrm>
            <a:off x="245553" y="6030185"/>
            <a:ext cx="761183" cy="652329"/>
          </a:xfrm>
          <a:prstGeom prst="rect">
            <a:avLst/>
          </a:prstGeom>
        </p:spPr>
      </p:pic>
    </p:spTree>
    <p:extLst>
      <p:ext uri="{BB962C8B-B14F-4D97-AF65-F5344CB8AC3E}">
        <p14:creationId xmlns:p14="http://schemas.microsoft.com/office/powerpoint/2010/main" val="208260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lvl1pPr>
              <a:defRPr>
                <a:solidFill>
                  <a:srgbClr val="B33A65"/>
                </a:solidFill>
              </a:defRPr>
            </a:lvl1pPr>
          </a:lstStyle>
          <a:p>
            <a:r>
              <a:rPr lang="fr-FR" dirty="0"/>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72" y="-456419"/>
            <a:ext cx="13325175" cy="662518"/>
          </a:xfrm>
          <a:prstGeom prst="rect">
            <a:avLst/>
          </a:prstGeom>
        </p:spPr>
      </p:pic>
      <p:sp>
        <p:nvSpPr>
          <p:cNvPr id="10" name="Espace réservé du texte 9"/>
          <p:cNvSpPr>
            <a:spLocks noGrp="1"/>
          </p:cNvSpPr>
          <p:nvPr>
            <p:ph type="body" sz="quarter" idx="11" hasCustomPrompt="1"/>
          </p:nvPr>
        </p:nvSpPr>
        <p:spPr>
          <a:xfrm>
            <a:off x="1182688" y="2061416"/>
            <a:ext cx="3335337" cy="412750"/>
          </a:xfrm>
          <a:prstGeom prst="rect">
            <a:avLst/>
          </a:prstGeom>
        </p:spPr>
        <p:txBody>
          <a:bodyPr/>
          <a:lstStyle>
            <a:lvl1pPr marL="0" indent="0">
              <a:buNone/>
              <a:defRPr sz="1600" b="1" i="0">
                <a:solidFill>
                  <a:srgbClr val="B33A65"/>
                </a:solidFill>
                <a:latin typeface="Open Sans" charset="0"/>
                <a:ea typeface="Open Sans" charset="0"/>
                <a:cs typeface="Open Sans" charset="0"/>
              </a:defRPr>
            </a:lvl1pPr>
          </a:lstStyle>
          <a:p>
            <a:pPr lvl="0"/>
            <a:r>
              <a:rPr lang="fr-FR" dirty="0"/>
              <a:t>Sous-titre</a:t>
            </a:r>
          </a:p>
        </p:txBody>
      </p:sp>
      <p:sp>
        <p:nvSpPr>
          <p:cNvPr id="11" name="Espace réservé du texte 9"/>
          <p:cNvSpPr>
            <a:spLocks noGrp="1"/>
          </p:cNvSpPr>
          <p:nvPr>
            <p:ph type="body" sz="quarter" idx="12" hasCustomPrompt="1"/>
          </p:nvPr>
        </p:nvSpPr>
        <p:spPr>
          <a:xfrm>
            <a:off x="1182688" y="2599298"/>
            <a:ext cx="3335337" cy="1260007"/>
          </a:xfrm>
          <a:prstGeom prst="rect">
            <a:avLst/>
          </a:prstGeom>
        </p:spPr>
        <p:txBody>
          <a:bodyPr/>
          <a:lstStyle>
            <a:lvl1pPr marL="285750" indent="-285750">
              <a:buFont typeface="Arial" panose="020B0604020202020204" pitchFamily="34" charset="0"/>
              <a:buChar char="•"/>
              <a:defRPr sz="1600">
                <a:solidFill>
                  <a:srgbClr val="B33A65"/>
                </a:solidFill>
              </a:defRPr>
            </a:lvl1pPr>
            <a:lvl2pPr>
              <a:defRPr sz="1400">
                <a:solidFill>
                  <a:schemeClr val="accent6"/>
                </a:solidFill>
              </a:defRPr>
            </a:lvl2pPr>
          </a:lstStyle>
          <a:p>
            <a:pPr lvl="0"/>
            <a:r>
              <a:rPr lang="fr-FR" dirty="0"/>
              <a:t>Sous-titre </a:t>
            </a:r>
          </a:p>
          <a:p>
            <a:pPr lvl="1"/>
            <a:r>
              <a:rPr lang="fr-FR" dirty="0"/>
              <a:t>contenu</a:t>
            </a:r>
          </a:p>
          <a:p>
            <a:pPr lvl="0"/>
            <a:endParaRPr lang="fr-FR" dirty="0"/>
          </a:p>
        </p:txBody>
      </p:sp>
      <p:sp>
        <p:nvSpPr>
          <p:cNvPr id="12" name="Espace réservé du texte 9"/>
          <p:cNvSpPr>
            <a:spLocks noGrp="1"/>
          </p:cNvSpPr>
          <p:nvPr>
            <p:ph type="body" sz="quarter" idx="13" hasCustomPrompt="1"/>
          </p:nvPr>
        </p:nvSpPr>
        <p:spPr>
          <a:xfrm>
            <a:off x="4806670" y="2599298"/>
            <a:ext cx="3335337" cy="1260007"/>
          </a:xfrm>
          <a:prstGeom prst="rect">
            <a:avLst/>
          </a:prstGeom>
        </p:spPr>
        <p:txBody>
          <a:bodyPr lIns="90000" rIns="90000"/>
          <a:lstStyle>
            <a:lvl1pPr marL="285750" indent="-285750">
              <a:buFont typeface="Arial" panose="020B0604020202020204" pitchFamily="34" charset="0"/>
              <a:buChar char="•"/>
              <a:defRPr sz="1600">
                <a:solidFill>
                  <a:srgbClr val="B33A65"/>
                </a:solidFill>
              </a:defRPr>
            </a:lvl1pPr>
            <a:lvl2pPr>
              <a:defRPr sz="1400">
                <a:solidFill>
                  <a:schemeClr val="accent6"/>
                </a:solidFill>
              </a:defRPr>
            </a:lvl2pPr>
          </a:lstStyle>
          <a:p>
            <a:pPr lvl="0"/>
            <a:r>
              <a:rPr lang="fr-FR" dirty="0"/>
              <a:t>Sous-titre </a:t>
            </a:r>
          </a:p>
          <a:p>
            <a:pPr lvl="1"/>
            <a:r>
              <a:rPr lang="fr-FR" dirty="0"/>
              <a:t>contenu</a:t>
            </a:r>
          </a:p>
          <a:p>
            <a:pPr lvl="0"/>
            <a:endParaRPr lang="fr-FR" dirty="0"/>
          </a:p>
        </p:txBody>
      </p:sp>
      <p:sp>
        <p:nvSpPr>
          <p:cNvPr id="13" name="Espace réservé du texte 9"/>
          <p:cNvSpPr>
            <a:spLocks noGrp="1"/>
          </p:cNvSpPr>
          <p:nvPr>
            <p:ph type="body" sz="quarter" idx="14" hasCustomPrompt="1"/>
          </p:nvPr>
        </p:nvSpPr>
        <p:spPr>
          <a:xfrm>
            <a:off x="8430652" y="2599298"/>
            <a:ext cx="3335337" cy="1260007"/>
          </a:xfrm>
          <a:prstGeom prst="rect">
            <a:avLst/>
          </a:prstGeom>
        </p:spPr>
        <p:txBody>
          <a:bodyPr/>
          <a:lstStyle>
            <a:lvl1pPr marL="285750" indent="-285750">
              <a:buFont typeface="Arial" panose="020B0604020202020204" pitchFamily="34" charset="0"/>
              <a:buChar char="•"/>
              <a:defRPr sz="1600">
                <a:solidFill>
                  <a:srgbClr val="B33A65"/>
                </a:solidFill>
              </a:defRPr>
            </a:lvl1pPr>
            <a:lvl2pPr>
              <a:defRPr sz="1400">
                <a:solidFill>
                  <a:schemeClr val="accent6"/>
                </a:solidFill>
              </a:defRPr>
            </a:lvl2pPr>
          </a:lstStyle>
          <a:p>
            <a:pPr lvl="0"/>
            <a:r>
              <a:rPr lang="fr-FR" dirty="0"/>
              <a:t>Sous-titre </a:t>
            </a:r>
          </a:p>
          <a:p>
            <a:pPr lvl="1"/>
            <a:r>
              <a:rPr lang="fr-FR" dirty="0"/>
              <a:t>contenu</a:t>
            </a:r>
          </a:p>
          <a:p>
            <a:pPr lvl="0"/>
            <a:endParaRPr lang="fr-FR" dirty="0"/>
          </a:p>
        </p:txBody>
      </p:sp>
      <p:pic>
        <p:nvPicPr>
          <p:cNvPr id="7" name="Image 6">
            <a:extLst>
              <a:ext uri="{FF2B5EF4-FFF2-40B4-BE49-F238E27FC236}">
                <a16:creationId xmlns:a16="http://schemas.microsoft.com/office/drawing/2014/main" id="{0C52F39D-DE60-FD45-2B3E-D4C3241A3365}"/>
              </a:ext>
            </a:extLst>
          </p:cNvPr>
          <p:cNvPicPr>
            <a:picLocks noChangeAspect="1"/>
          </p:cNvPicPr>
          <p:nvPr userDrawn="1"/>
        </p:nvPicPr>
        <p:blipFill>
          <a:blip r:embed="rId3"/>
          <a:stretch>
            <a:fillRect/>
          </a:stretch>
        </p:blipFill>
        <p:spPr>
          <a:xfrm>
            <a:off x="245553" y="6030185"/>
            <a:ext cx="761183" cy="652329"/>
          </a:xfrm>
          <a:prstGeom prst="rect">
            <a:avLst/>
          </a:prstGeom>
        </p:spPr>
      </p:pic>
    </p:spTree>
    <p:extLst>
      <p:ext uri="{BB962C8B-B14F-4D97-AF65-F5344CB8AC3E}">
        <p14:creationId xmlns:p14="http://schemas.microsoft.com/office/powerpoint/2010/main" val="24732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393678" cy="1325563"/>
          </a:xfrm>
          <a:prstGeom prst="rect">
            <a:avLst/>
          </a:prstGeom>
        </p:spPr>
        <p:txBody>
          <a:bodyPr/>
          <a:lstStyle>
            <a:lvl1pPr>
              <a:defRPr>
                <a:solidFill>
                  <a:srgbClr val="B33A65"/>
                </a:solidFill>
              </a:defRPr>
            </a:lvl1pPr>
          </a:lstStyle>
          <a:p>
            <a:r>
              <a:rPr lang="fr-FR" dirty="0"/>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852" y="1364444"/>
            <a:ext cx="4989095" cy="651134"/>
          </a:xfrm>
          <a:prstGeom prst="rect">
            <a:avLst/>
          </a:prstGeom>
        </p:spPr>
      </p:pic>
      <p:sp>
        <p:nvSpPr>
          <p:cNvPr id="5" name="Rectangle 4"/>
          <p:cNvSpPr/>
          <p:nvPr userDrawn="1"/>
        </p:nvSpPr>
        <p:spPr>
          <a:xfrm>
            <a:off x="7186863" y="0"/>
            <a:ext cx="5005137" cy="6858000"/>
          </a:xfrm>
          <a:prstGeom prst="rect">
            <a:avLst/>
          </a:prstGeom>
          <a:solidFill>
            <a:srgbClr val="B3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6231878" y="1256867"/>
            <a:ext cx="2547129" cy="2348721"/>
          </a:xfrm>
          <a:prstGeom prst="rect">
            <a:avLst/>
          </a:prstGeom>
        </p:spPr>
      </p:pic>
      <p:sp>
        <p:nvSpPr>
          <p:cNvPr id="7" name="Titre 1"/>
          <p:cNvSpPr txBox="1">
            <a:spLocks/>
          </p:cNvSpPr>
          <p:nvPr userDrawn="1"/>
        </p:nvSpPr>
        <p:spPr>
          <a:xfrm>
            <a:off x="8610600" y="1768445"/>
            <a:ext cx="5393678" cy="153953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Ubuntu" charset="0"/>
                <a:ea typeface="Ubuntu" charset="0"/>
                <a:cs typeface="Ubuntu" charset="0"/>
              </a:defRPr>
            </a:lvl1pPr>
          </a:lstStyle>
          <a:p>
            <a:r>
              <a:rPr lang="fr-FR" sz="3600" dirty="0">
                <a:solidFill>
                  <a:schemeClr val="accent4"/>
                </a:solidFill>
              </a:rPr>
              <a:t>Cliquez </a:t>
            </a:r>
          </a:p>
          <a:p>
            <a:r>
              <a:rPr lang="fr-FR" sz="3600" dirty="0">
                <a:solidFill>
                  <a:schemeClr val="accent4"/>
                </a:solidFill>
              </a:rPr>
              <a:t>et modifiez </a:t>
            </a:r>
          </a:p>
          <a:p>
            <a:r>
              <a:rPr lang="fr-FR" sz="3600" dirty="0">
                <a:solidFill>
                  <a:schemeClr val="accent4"/>
                </a:solidFill>
              </a:rPr>
              <a:t>le titre</a:t>
            </a:r>
          </a:p>
        </p:txBody>
      </p:sp>
      <p:sp>
        <p:nvSpPr>
          <p:cNvPr id="9" name="Espace réservé du texte 8"/>
          <p:cNvSpPr>
            <a:spLocks noGrp="1"/>
          </p:cNvSpPr>
          <p:nvPr>
            <p:ph type="body" sz="quarter" idx="11" hasCustomPrompt="1"/>
          </p:nvPr>
        </p:nvSpPr>
        <p:spPr>
          <a:xfrm>
            <a:off x="7758954" y="3867712"/>
            <a:ext cx="4115454" cy="2524125"/>
          </a:xfrm>
          <a:prstGeom prst="rect">
            <a:avLst/>
          </a:prstGeom>
        </p:spPr>
        <p:txBody>
          <a:bodyPr/>
          <a:lstStyle>
            <a:lvl1pPr marL="0" indent="0">
              <a:buNone/>
              <a:defRPr sz="1600">
                <a:solidFill>
                  <a:schemeClr val="bg1"/>
                </a:solidFill>
              </a:defRPr>
            </a:lvl1pPr>
          </a:lstStyle>
          <a:p>
            <a:pPr lvl="0"/>
            <a:r>
              <a:rPr lang="fr-FR"/>
              <a:t>Texte </a:t>
            </a:r>
            <a:endParaRPr lang="fr-FR" dirty="0"/>
          </a:p>
        </p:txBody>
      </p:sp>
      <p:sp>
        <p:nvSpPr>
          <p:cNvPr id="11" name="Espace réservé du texte 10"/>
          <p:cNvSpPr>
            <a:spLocks noGrp="1"/>
          </p:cNvSpPr>
          <p:nvPr>
            <p:ph type="body" sz="quarter" idx="12"/>
          </p:nvPr>
        </p:nvSpPr>
        <p:spPr>
          <a:xfrm>
            <a:off x="838200" y="2178050"/>
            <a:ext cx="5186363" cy="3509963"/>
          </a:xfrm>
          <a:prstGeom prst="rect">
            <a:avLst/>
          </a:prstGeom>
        </p:spPr>
        <p:txBody>
          <a:bodyPr/>
          <a:lstStyle>
            <a:lvl1pPr marL="228600" indent="-228600">
              <a:buFont typeface="Wingdings" charset="2"/>
              <a:buChar char="Ø"/>
              <a:defRPr sz="1600" b="0" i="0">
                <a:solidFill>
                  <a:srgbClr val="B33A65"/>
                </a:solidFill>
                <a:latin typeface="Open Sans" charset="0"/>
                <a:ea typeface="Open Sans" charset="0"/>
                <a:cs typeface="Open Sans" charset="0"/>
              </a:defRPr>
            </a:lvl1pPr>
            <a:lvl2pPr marL="685800" indent="-228600">
              <a:buFont typeface="Wingdings" charset="2"/>
              <a:buChar char="Ø"/>
              <a:defRPr sz="1600"/>
            </a:lvl2pPr>
            <a:lvl3pPr marL="1143000" indent="-228600">
              <a:buFont typeface="Wingdings" charset="2"/>
              <a:buChar char="Ø"/>
              <a:defRPr sz="1600"/>
            </a:lvl3pPr>
            <a:lvl4pPr marL="1600200" indent="-228600">
              <a:buFont typeface="Wingdings" charset="2"/>
              <a:buChar char="Ø"/>
              <a:defRPr sz="1600"/>
            </a:lvl4pPr>
            <a:lvl5pPr marL="2057400" indent="-228600">
              <a:buFont typeface="Wingdings" charset="2"/>
              <a:buChar char="Ø"/>
              <a:defRPr sz="1600"/>
            </a:lvl5pPr>
          </a:lstStyle>
          <a:p>
            <a:pPr lvl="0"/>
            <a:r>
              <a:rPr lang="fr-FR" dirty="0"/>
              <a:t>Cliquez pour modifier les styles du texte du masque</a:t>
            </a:r>
          </a:p>
          <a:p>
            <a:pPr lvl="0"/>
            <a:r>
              <a:rPr lang="fr-FR" dirty="0"/>
              <a:t>k</a:t>
            </a:r>
          </a:p>
          <a:p>
            <a:pPr lvl="0"/>
            <a:r>
              <a:rPr lang="fr-FR" dirty="0"/>
              <a:t>k</a:t>
            </a:r>
          </a:p>
        </p:txBody>
      </p:sp>
      <p:pic>
        <p:nvPicPr>
          <p:cNvPr id="8" name="Image 7">
            <a:extLst>
              <a:ext uri="{FF2B5EF4-FFF2-40B4-BE49-F238E27FC236}">
                <a16:creationId xmlns:a16="http://schemas.microsoft.com/office/drawing/2014/main" id="{F49EC8C1-E7A8-FCAA-CF21-999AE0E08695}"/>
              </a:ext>
            </a:extLst>
          </p:cNvPr>
          <p:cNvPicPr>
            <a:picLocks noChangeAspect="1"/>
          </p:cNvPicPr>
          <p:nvPr userDrawn="1"/>
        </p:nvPicPr>
        <p:blipFill>
          <a:blip r:embed="rId4"/>
          <a:stretch>
            <a:fillRect/>
          </a:stretch>
        </p:blipFill>
        <p:spPr>
          <a:xfrm>
            <a:off x="187647" y="5850485"/>
            <a:ext cx="1036410" cy="890093"/>
          </a:xfrm>
          <a:prstGeom prst="rect">
            <a:avLst/>
          </a:prstGeom>
        </p:spPr>
      </p:pic>
    </p:spTree>
    <p:extLst>
      <p:ext uri="{BB962C8B-B14F-4D97-AF65-F5344CB8AC3E}">
        <p14:creationId xmlns:p14="http://schemas.microsoft.com/office/powerpoint/2010/main" val="16258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93" y="3328229"/>
            <a:ext cx="4186989" cy="2093495"/>
          </a:xfrm>
          <a:prstGeom prst="rect">
            <a:avLst/>
          </a:prstGeom>
        </p:spPr>
      </p:pic>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838199" y="1295203"/>
            <a:ext cx="2376159" cy="291549"/>
          </a:xfrm>
          <a:prstGeom prst="rect">
            <a:avLst/>
          </a:prstGeom>
        </p:spPr>
      </p:pic>
      <p:sp>
        <p:nvSpPr>
          <p:cNvPr id="7" name="Espace réservé du texte 6"/>
          <p:cNvSpPr>
            <a:spLocks noGrp="1"/>
          </p:cNvSpPr>
          <p:nvPr>
            <p:ph type="body" sz="quarter" idx="11" hasCustomPrompt="1"/>
          </p:nvPr>
        </p:nvSpPr>
        <p:spPr>
          <a:xfrm>
            <a:off x="4598894" y="2138082"/>
            <a:ext cx="6754906" cy="3616606"/>
          </a:xfrm>
          <a:prstGeom prst="rect">
            <a:avLst/>
          </a:prstGeom>
        </p:spPr>
        <p:txBody>
          <a:bodyPr/>
          <a:lstStyle>
            <a:lvl1pPr marL="228600" indent="-228600">
              <a:buFontTx/>
              <a:buBlip>
                <a:blip r:embed="rId4"/>
              </a:buBlip>
              <a:defRPr sz="1800" baseline="0"/>
            </a:lvl1pPr>
            <a:lvl2pPr>
              <a:defRPr sz="1200" baseline="0">
                <a:solidFill>
                  <a:schemeClr val="accent6"/>
                </a:solidFill>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a:t> Liste</a:t>
            </a:r>
          </a:p>
          <a:p>
            <a:pPr marL="685800" marR="0" lvl="1" indent="-228600" algn="l" defTabSz="914400" rtl="0" eaLnBrk="1" fontAlgn="auto" latinLnBrk="0" hangingPunct="1">
              <a:lnSpc>
                <a:spcPct val="90000"/>
              </a:lnSpc>
              <a:spcBef>
                <a:spcPts val="1000"/>
              </a:spcBef>
              <a:spcAft>
                <a:spcPts val="0"/>
              </a:spcAft>
              <a:buClrTx/>
              <a:buSzTx/>
              <a:tabLst/>
              <a:defRPr/>
            </a:pPr>
            <a:r>
              <a:rPr lang="fr-FR" dirty="0"/>
              <a:t>Liste 2</a:t>
            </a:r>
          </a:p>
          <a:p>
            <a:pPr marL="228600" marR="0" lvl="0" indent="-228600" algn="l" defTabSz="914400" rtl="0" eaLnBrk="1" fontAlgn="auto" latinLnBrk="0" hangingPunct="1">
              <a:lnSpc>
                <a:spcPct val="90000"/>
              </a:lnSpc>
              <a:spcBef>
                <a:spcPts val="1000"/>
              </a:spcBef>
              <a:spcAft>
                <a:spcPts val="0"/>
              </a:spcAft>
              <a:buClrTx/>
              <a:buSzTx/>
              <a:tabLst/>
              <a:defRPr/>
            </a:pPr>
            <a:r>
              <a:rPr lang="fr-FR" dirty="0"/>
              <a:t> L</a:t>
            </a:r>
          </a:p>
          <a:p>
            <a:pPr marL="228600" marR="0" lvl="0" indent="-228600" algn="l" defTabSz="914400" rtl="0" eaLnBrk="1" fontAlgn="auto" latinLnBrk="0" hangingPunct="1">
              <a:lnSpc>
                <a:spcPct val="90000"/>
              </a:lnSpc>
              <a:spcBef>
                <a:spcPts val="1000"/>
              </a:spcBef>
              <a:spcAft>
                <a:spcPts val="0"/>
              </a:spcAft>
              <a:buClrTx/>
              <a:buSzTx/>
              <a:tabLst/>
              <a:defRPr/>
            </a:pPr>
            <a:r>
              <a:rPr lang="fr-FR" dirty="0"/>
              <a:t> L</a:t>
            </a:r>
          </a:p>
          <a:p>
            <a:pPr marL="228600" marR="0" lvl="0" indent="-228600" algn="l" defTabSz="914400" rtl="0" eaLnBrk="1" fontAlgn="auto" latinLnBrk="0" hangingPunct="1">
              <a:lnSpc>
                <a:spcPct val="90000"/>
              </a:lnSpc>
              <a:spcBef>
                <a:spcPts val="1000"/>
              </a:spcBef>
              <a:spcAft>
                <a:spcPts val="0"/>
              </a:spcAft>
              <a:buClrTx/>
              <a:buSzTx/>
              <a:tabLst/>
              <a:defRPr/>
            </a:pPr>
            <a:endParaRPr lang="fr-FR" dirty="0"/>
          </a:p>
        </p:txBody>
      </p:sp>
    </p:spTree>
    <p:extLst>
      <p:ext uri="{BB962C8B-B14F-4D97-AF65-F5344CB8AC3E}">
        <p14:creationId xmlns:p14="http://schemas.microsoft.com/office/powerpoint/2010/main" val="146021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838199" y="1295203"/>
            <a:ext cx="2376159" cy="291549"/>
          </a:xfrm>
          <a:prstGeom prst="rect">
            <a:avLst/>
          </a:prstGeom>
        </p:spPr>
      </p:pic>
      <p:sp>
        <p:nvSpPr>
          <p:cNvPr id="7" name="Espace réservé du texte 6"/>
          <p:cNvSpPr>
            <a:spLocks noGrp="1"/>
          </p:cNvSpPr>
          <p:nvPr>
            <p:ph type="body" sz="quarter" idx="11" hasCustomPrompt="1"/>
          </p:nvPr>
        </p:nvSpPr>
        <p:spPr>
          <a:xfrm>
            <a:off x="4598894" y="2138082"/>
            <a:ext cx="6754906" cy="3616606"/>
          </a:xfrm>
          <a:prstGeom prst="rect">
            <a:avLst/>
          </a:prstGeom>
        </p:spPr>
        <p:txBody>
          <a:bodyPr/>
          <a:lstStyle>
            <a:lvl1pPr marL="228600" indent="-228600">
              <a:buFontTx/>
              <a:buBlip>
                <a:blip r:embed="rId3"/>
              </a:buBlip>
              <a:defRPr sz="1800" baseline="0"/>
            </a:lvl1pPr>
            <a:lvl2pPr>
              <a:defRPr sz="1200" baseline="0">
                <a:solidFill>
                  <a:schemeClr val="accent6"/>
                </a:solidFill>
              </a:defRPr>
            </a:lvl2pPr>
          </a:lstStyle>
          <a:p>
            <a:pPr marL="228600" marR="0" lvl="0" indent="-228600" algn="l" defTabSz="914400" rtl="0" eaLnBrk="1" fontAlgn="auto" latinLnBrk="0" hangingPunct="1">
              <a:lnSpc>
                <a:spcPct val="90000"/>
              </a:lnSpc>
              <a:spcBef>
                <a:spcPts val="1000"/>
              </a:spcBef>
              <a:spcAft>
                <a:spcPts val="0"/>
              </a:spcAft>
              <a:buClrTx/>
              <a:buSzTx/>
              <a:tabLst/>
              <a:defRPr/>
            </a:pPr>
            <a:r>
              <a:rPr lang="fr-FR" dirty="0"/>
              <a:t> Liste</a:t>
            </a:r>
          </a:p>
          <a:p>
            <a:pPr marL="685800" marR="0" lvl="1" indent="-228600" algn="l" defTabSz="914400" rtl="0" eaLnBrk="1" fontAlgn="auto" latinLnBrk="0" hangingPunct="1">
              <a:lnSpc>
                <a:spcPct val="90000"/>
              </a:lnSpc>
              <a:spcBef>
                <a:spcPts val="1000"/>
              </a:spcBef>
              <a:spcAft>
                <a:spcPts val="0"/>
              </a:spcAft>
              <a:buClrTx/>
              <a:buSzTx/>
              <a:tabLst/>
              <a:defRPr/>
            </a:pPr>
            <a:r>
              <a:rPr lang="fr-FR" dirty="0"/>
              <a:t>Liste 2</a:t>
            </a:r>
          </a:p>
          <a:p>
            <a:pPr marL="228600" marR="0" lvl="0" indent="-228600" algn="l" defTabSz="914400" rtl="0" eaLnBrk="1" fontAlgn="auto" latinLnBrk="0" hangingPunct="1">
              <a:lnSpc>
                <a:spcPct val="90000"/>
              </a:lnSpc>
              <a:spcBef>
                <a:spcPts val="1000"/>
              </a:spcBef>
              <a:spcAft>
                <a:spcPts val="0"/>
              </a:spcAft>
              <a:buClrTx/>
              <a:buSzTx/>
              <a:tabLst/>
              <a:defRPr/>
            </a:pPr>
            <a:r>
              <a:rPr lang="fr-FR" dirty="0"/>
              <a:t> L</a:t>
            </a:r>
          </a:p>
          <a:p>
            <a:pPr marL="228600" marR="0" lvl="0" indent="-228600" algn="l" defTabSz="914400" rtl="0" eaLnBrk="1" fontAlgn="auto" latinLnBrk="0" hangingPunct="1">
              <a:lnSpc>
                <a:spcPct val="90000"/>
              </a:lnSpc>
              <a:spcBef>
                <a:spcPts val="1000"/>
              </a:spcBef>
              <a:spcAft>
                <a:spcPts val="0"/>
              </a:spcAft>
              <a:buClrTx/>
              <a:buSzTx/>
              <a:tabLst/>
              <a:defRPr/>
            </a:pPr>
            <a:r>
              <a:rPr lang="fr-FR" dirty="0"/>
              <a:t> L</a:t>
            </a:r>
          </a:p>
          <a:p>
            <a:pPr marL="228600" marR="0" lvl="0" indent="-228600" algn="l" defTabSz="914400" rtl="0" eaLnBrk="1" fontAlgn="auto" latinLnBrk="0" hangingPunct="1">
              <a:lnSpc>
                <a:spcPct val="90000"/>
              </a:lnSpc>
              <a:spcBef>
                <a:spcPts val="1000"/>
              </a:spcBef>
              <a:spcAft>
                <a:spcPts val="0"/>
              </a:spcAft>
              <a:buClrTx/>
              <a:buSzTx/>
              <a:tabLst/>
              <a:defRPr/>
            </a:pPr>
            <a:endParaRPr lang="fr-FR" dirty="0"/>
          </a:p>
        </p:txBody>
      </p:sp>
    </p:spTree>
    <p:extLst>
      <p:ext uri="{BB962C8B-B14F-4D97-AF65-F5344CB8AC3E}">
        <p14:creationId xmlns:p14="http://schemas.microsoft.com/office/powerpoint/2010/main" val="193440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sp>
        <p:nvSpPr>
          <p:cNvPr id="6" name="Espace réservé du texte 5"/>
          <p:cNvSpPr>
            <a:spLocks noGrp="1"/>
          </p:cNvSpPr>
          <p:nvPr>
            <p:ph type="body" sz="quarter" idx="11" hasCustomPrompt="1"/>
          </p:nvPr>
        </p:nvSpPr>
        <p:spPr>
          <a:xfrm>
            <a:off x="4944035" y="2466142"/>
            <a:ext cx="3429000" cy="533208"/>
          </a:xfrm>
          <a:prstGeom prst="rect">
            <a:avLst/>
          </a:prstGeom>
        </p:spPr>
        <p:txBody>
          <a:bodyPr/>
          <a:lstStyle>
            <a:lvl1pPr marL="0" indent="0">
              <a:buNone/>
              <a:defRPr>
                <a:solidFill>
                  <a:srgbClr val="B33A65"/>
                </a:solidFill>
              </a:defRPr>
            </a:lvl1pPr>
          </a:lstStyle>
          <a:p>
            <a:pPr lvl="0"/>
            <a:r>
              <a:rPr lang="fr-FR" dirty="0"/>
              <a:t>Contact</a:t>
            </a:r>
          </a:p>
        </p:txBody>
      </p:sp>
      <p:sp>
        <p:nvSpPr>
          <p:cNvPr id="7" name="Espace réservé du texte 5"/>
          <p:cNvSpPr>
            <a:spLocks noGrp="1"/>
          </p:cNvSpPr>
          <p:nvPr>
            <p:ph type="body" sz="quarter" idx="12" hasCustomPrompt="1"/>
          </p:nvPr>
        </p:nvSpPr>
        <p:spPr>
          <a:xfrm>
            <a:off x="4944035" y="3361113"/>
            <a:ext cx="4746811" cy="2313546"/>
          </a:xfrm>
          <a:prstGeom prst="rect">
            <a:avLst/>
          </a:prstGeom>
        </p:spPr>
        <p:txBody>
          <a:bodyPr/>
          <a:lstStyle>
            <a:lvl1pPr marL="0" indent="0">
              <a:lnSpc>
                <a:spcPct val="100000"/>
              </a:lnSpc>
              <a:buNone/>
              <a:defRPr sz="1600" b="1" i="0">
                <a:solidFill>
                  <a:srgbClr val="B33A65"/>
                </a:solidFill>
                <a:latin typeface="Open Sans SemiBold" charset="0"/>
                <a:ea typeface="Open Sans SemiBold" charset="0"/>
                <a:cs typeface="Open Sans SemiBold" charset="0"/>
              </a:defRPr>
            </a:lvl1pPr>
          </a:lstStyle>
          <a:p>
            <a:r>
              <a:rPr lang="fr-FR" dirty="0"/>
              <a:t>Tel • 01.58.46.13.40</a:t>
            </a:r>
          </a:p>
          <a:p>
            <a:r>
              <a:rPr lang="fr-FR" dirty="0"/>
              <a:t>Mail • </a:t>
            </a:r>
            <a:r>
              <a:rPr lang="fr-FR" dirty="0" err="1"/>
              <a:t>elisfa@elisfa.fr</a:t>
            </a:r>
            <a:endParaRPr lang="fr-FR" dirty="0"/>
          </a:p>
          <a:p>
            <a:endParaRPr lang="fr-FR" dirty="0"/>
          </a:p>
          <a:p>
            <a:r>
              <a:rPr lang="fr-FR" dirty="0"/>
              <a:t>18/22 avenue Eugène Thomas</a:t>
            </a:r>
          </a:p>
          <a:p>
            <a:r>
              <a:rPr lang="fr-FR" dirty="0"/>
              <a:t>94276 KREMLIN-BICÊTRE Cedex</a:t>
            </a:r>
            <a:endParaRPr lang="fr-FR" dirty="0">
              <a:effectLst/>
              <a:latin typeface="Helvetica" charset="0"/>
            </a:endParaRPr>
          </a:p>
        </p:txBody>
      </p:sp>
      <p:sp>
        <p:nvSpPr>
          <p:cNvPr id="10" name="Rectangle 9"/>
          <p:cNvSpPr/>
          <p:nvPr userDrawn="1"/>
        </p:nvSpPr>
        <p:spPr>
          <a:xfrm>
            <a:off x="4043680" y="0"/>
            <a:ext cx="127267" cy="6858000"/>
          </a:xfrm>
          <a:prstGeom prst="rect">
            <a:avLst/>
          </a:prstGeom>
          <a:solidFill>
            <a:srgbClr val="B3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33A65"/>
              </a:solidFill>
            </a:endParaRP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5198" y="2814324"/>
            <a:ext cx="4989095" cy="65113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9521" y="499338"/>
            <a:ext cx="2028917" cy="2309442"/>
          </a:xfrm>
          <a:prstGeom prst="rect">
            <a:avLst/>
          </a:prstGeom>
        </p:spPr>
      </p:pic>
      <p:pic>
        <p:nvPicPr>
          <p:cNvPr id="4" name="Image 3">
            <a:extLst>
              <a:ext uri="{FF2B5EF4-FFF2-40B4-BE49-F238E27FC236}">
                <a16:creationId xmlns:a16="http://schemas.microsoft.com/office/drawing/2014/main" id="{B88BA4D5-46F6-3923-5AF1-71F1C8690218}"/>
              </a:ext>
            </a:extLst>
          </p:cNvPr>
          <p:cNvPicPr>
            <a:picLocks noChangeAspect="1"/>
          </p:cNvPicPr>
          <p:nvPr userDrawn="1"/>
        </p:nvPicPr>
        <p:blipFill>
          <a:blip r:embed="rId4"/>
          <a:stretch>
            <a:fillRect/>
          </a:stretch>
        </p:blipFill>
        <p:spPr>
          <a:xfrm>
            <a:off x="483562" y="1900643"/>
            <a:ext cx="3219185" cy="2758821"/>
          </a:xfrm>
          <a:prstGeom prst="rect">
            <a:avLst/>
          </a:prstGeom>
        </p:spPr>
      </p:pic>
    </p:spTree>
    <p:extLst>
      <p:ext uri="{BB962C8B-B14F-4D97-AF65-F5344CB8AC3E}">
        <p14:creationId xmlns:p14="http://schemas.microsoft.com/office/powerpoint/2010/main" val="131675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sp>
        <p:nvSpPr>
          <p:cNvPr id="6" name="Espace réservé du texte 5"/>
          <p:cNvSpPr>
            <a:spLocks noGrp="1"/>
          </p:cNvSpPr>
          <p:nvPr>
            <p:ph type="body" sz="quarter" idx="11" hasCustomPrompt="1"/>
          </p:nvPr>
        </p:nvSpPr>
        <p:spPr>
          <a:xfrm>
            <a:off x="5022412" y="1851204"/>
            <a:ext cx="3429000" cy="533208"/>
          </a:xfrm>
          <a:prstGeom prst="rect">
            <a:avLst/>
          </a:prstGeom>
        </p:spPr>
        <p:txBody>
          <a:bodyPr/>
          <a:lstStyle>
            <a:lvl1pPr marL="0" indent="0">
              <a:buNone/>
              <a:defRPr>
                <a:solidFill>
                  <a:srgbClr val="B33A65"/>
                </a:solidFill>
              </a:defRPr>
            </a:lvl1pPr>
          </a:lstStyle>
          <a:p>
            <a:pPr lvl="0"/>
            <a:r>
              <a:rPr lang="fr-FR" dirty="0"/>
              <a:t>Contact</a:t>
            </a:r>
          </a:p>
        </p:txBody>
      </p:sp>
      <p:sp>
        <p:nvSpPr>
          <p:cNvPr id="7" name="Espace réservé du texte 5"/>
          <p:cNvSpPr>
            <a:spLocks noGrp="1"/>
          </p:cNvSpPr>
          <p:nvPr>
            <p:ph type="body" sz="quarter" idx="12" hasCustomPrompt="1"/>
          </p:nvPr>
        </p:nvSpPr>
        <p:spPr>
          <a:xfrm>
            <a:off x="4944035" y="3361113"/>
            <a:ext cx="4746811" cy="2313546"/>
          </a:xfrm>
          <a:prstGeom prst="rect">
            <a:avLst/>
          </a:prstGeom>
        </p:spPr>
        <p:txBody>
          <a:bodyPr/>
          <a:lstStyle>
            <a:lvl1pPr marL="0" indent="0">
              <a:lnSpc>
                <a:spcPct val="100000"/>
              </a:lnSpc>
              <a:buNone/>
              <a:defRPr sz="1600" b="1" i="0">
                <a:solidFill>
                  <a:srgbClr val="B33A65"/>
                </a:solidFill>
                <a:latin typeface="Open Sans SemiBold" charset="0"/>
                <a:ea typeface="Open Sans SemiBold" charset="0"/>
                <a:cs typeface="Open Sans SemiBold" charset="0"/>
              </a:defRPr>
            </a:lvl1pPr>
          </a:lstStyle>
          <a:p>
            <a:r>
              <a:rPr lang="fr-FR" dirty="0"/>
              <a:t>Tel • 01.58.46.13.40</a:t>
            </a:r>
          </a:p>
          <a:p>
            <a:r>
              <a:rPr lang="fr-FR" dirty="0"/>
              <a:t>Mail • </a:t>
            </a:r>
            <a:r>
              <a:rPr lang="fr-FR" dirty="0" err="1"/>
              <a:t>elisfa@elisfa.fr</a:t>
            </a:r>
            <a:endParaRPr lang="fr-FR" dirty="0"/>
          </a:p>
          <a:p>
            <a:endParaRPr lang="fr-FR" dirty="0"/>
          </a:p>
          <a:p>
            <a:r>
              <a:rPr lang="fr-FR" dirty="0"/>
              <a:t>18/22 avenue Eugène Thomas</a:t>
            </a:r>
          </a:p>
          <a:p>
            <a:r>
              <a:rPr lang="fr-FR" dirty="0"/>
              <a:t>94276 KREMLIN-BICÊTRE Cedex</a:t>
            </a:r>
            <a:endParaRPr lang="fr-FR" dirty="0">
              <a:effectLst/>
              <a:latin typeface="Helvetica" charset="0"/>
            </a:endParaRPr>
          </a:p>
        </p:txBody>
      </p:sp>
      <p:sp>
        <p:nvSpPr>
          <p:cNvPr id="10" name="Rectangle 9"/>
          <p:cNvSpPr/>
          <p:nvPr userDrawn="1"/>
        </p:nvSpPr>
        <p:spPr>
          <a:xfrm>
            <a:off x="4043680" y="0"/>
            <a:ext cx="127267" cy="6858000"/>
          </a:xfrm>
          <a:prstGeom prst="rect">
            <a:avLst/>
          </a:prstGeom>
          <a:solidFill>
            <a:srgbClr val="B3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33A65"/>
              </a:solidFill>
            </a:endParaRP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7634" y="2593687"/>
            <a:ext cx="5110238" cy="651134"/>
          </a:xfrm>
          <a:prstGeom prst="rect">
            <a:avLst/>
          </a:prstGeom>
        </p:spPr>
      </p:pic>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3130" y="2937738"/>
            <a:ext cx="2028917" cy="2309442"/>
          </a:xfrm>
          <a:prstGeom prst="rect">
            <a:avLst/>
          </a:prstGeom>
        </p:spPr>
      </p:pic>
      <p:pic>
        <p:nvPicPr>
          <p:cNvPr id="4" name="Image 3">
            <a:extLst>
              <a:ext uri="{FF2B5EF4-FFF2-40B4-BE49-F238E27FC236}">
                <a16:creationId xmlns:a16="http://schemas.microsoft.com/office/drawing/2014/main" id="{0BA81B23-D3D8-3625-C0C0-5EA18F85C215}"/>
              </a:ext>
            </a:extLst>
          </p:cNvPr>
          <p:cNvPicPr>
            <a:picLocks noChangeAspect="1"/>
          </p:cNvPicPr>
          <p:nvPr userDrawn="1"/>
        </p:nvPicPr>
        <p:blipFill>
          <a:blip r:embed="rId4"/>
          <a:stretch>
            <a:fillRect/>
          </a:stretch>
        </p:blipFill>
        <p:spPr>
          <a:xfrm>
            <a:off x="558246" y="1940119"/>
            <a:ext cx="2843098" cy="2436517"/>
          </a:xfrm>
          <a:prstGeom prst="rect">
            <a:avLst/>
          </a:prstGeom>
        </p:spPr>
      </p:pic>
    </p:spTree>
    <p:extLst>
      <p:ext uri="{BB962C8B-B14F-4D97-AF65-F5344CB8AC3E}">
        <p14:creationId xmlns:p14="http://schemas.microsoft.com/office/powerpoint/2010/main" val="21562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2">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fr-FR" dirty="0" err="1"/>
              <a:t>Elisfa</a:t>
            </a:r>
            <a:endParaRPr lang="fr-FR" dirty="0"/>
          </a:p>
        </p:txBody>
      </p:sp>
      <p:sp>
        <p:nvSpPr>
          <p:cNvPr id="3" name="Sous-titre 2"/>
          <p:cNvSpPr>
            <a:spLocks noGrp="1"/>
          </p:cNvSpPr>
          <p:nvPr>
            <p:ph type="subTitle" idx="1"/>
          </p:nvPr>
        </p:nvSpPr>
        <p:spPr>
          <a:xfrm>
            <a:off x="1524000" y="393835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fr-FR" dirty="0"/>
          </a:p>
        </p:txBody>
      </p:sp>
      <p:cxnSp>
        <p:nvCxnSpPr>
          <p:cNvPr id="14" name="Connecteur droit 13"/>
          <p:cNvCxnSpPr/>
          <p:nvPr/>
        </p:nvCxnSpPr>
        <p:spPr>
          <a:xfrm>
            <a:off x="2646829" y="3617259"/>
            <a:ext cx="6898341" cy="0"/>
          </a:xfrm>
          <a:prstGeom prst="line">
            <a:avLst/>
          </a:prstGeom>
          <a:ln w="184150" cap="rnd">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536" y="3057841"/>
            <a:ext cx="9280359" cy="1211193"/>
          </a:xfrm>
          <a:prstGeom prst="rect">
            <a:avLst/>
          </a:prstGeom>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4053840" y="0"/>
            <a:ext cx="8138160" cy="6858000"/>
          </a:xfrm>
          <a:prstGeom prst="rect">
            <a:avLst/>
          </a:prstGeom>
          <a:solidFill>
            <a:srgbClr val="B3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4598894" y="4498023"/>
            <a:ext cx="6748556"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2" name="Titre 1"/>
          <p:cNvSpPr>
            <a:spLocks noGrp="1"/>
          </p:cNvSpPr>
          <p:nvPr>
            <p:ph type="title"/>
          </p:nvPr>
        </p:nvSpPr>
        <p:spPr>
          <a:xfrm>
            <a:off x="4598894" y="1586374"/>
            <a:ext cx="6748556" cy="2852737"/>
          </a:xfrm>
          <a:prstGeom prst="rect">
            <a:avLst/>
          </a:prstGeom>
        </p:spPr>
        <p:txBody>
          <a:bodyPr anchor="b"/>
          <a:lstStyle>
            <a:lvl1pPr>
              <a:defRPr sz="6000">
                <a:solidFill>
                  <a:schemeClr val="bg1"/>
                </a:solidFill>
              </a:defRPr>
            </a:lvl1pPr>
          </a:lstStyle>
          <a:p>
            <a:r>
              <a:rPr lang="fr-FR" dirty="0"/>
              <a:t>Cliquez et modifiez le titre</a:t>
            </a:r>
          </a:p>
        </p:txBody>
      </p:sp>
      <p:pic>
        <p:nvPicPr>
          <p:cNvPr id="10" name="Image 9">
            <a:extLst>
              <a:ext uri="{FF2B5EF4-FFF2-40B4-BE49-F238E27FC236}">
                <a16:creationId xmlns:a16="http://schemas.microsoft.com/office/drawing/2014/main" id="{78B71430-F0DA-7487-565E-6B7B54064132}"/>
              </a:ext>
            </a:extLst>
          </p:cNvPr>
          <p:cNvPicPr>
            <a:picLocks noChangeAspect="1"/>
          </p:cNvPicPr>
          <p:nvPr userDrawn="1"/>
        </p:nvPicPr>
        <p:blipFill>
          <a:blip r:embed="rId2"/>
          <a:stretch>
            <a:fillRect/>
          </a:stretch>
        </p:blipFill>
        <p:spPr>
          <a:xfrm>
            <a:off x="250815" y="1752600"/>
            <a:ext cx="3601078" cy="308609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51438" y="810283"/>
            <a:ext cx="10602362" cy="746913"/>
          </a:xfrm>
          <a:prstGeom prst="rect">
            <a:avLst/>
          </a:prstGeom>
        </p:spPr>
        <p:txBody>
          <a:bodyPr/>
          <a:lstStyle>
            <a:lvl1pPr>
              <a:defRPr>
                <a:solidFill>
                  <a:srgbClr val="B33A65"/>
                </a:solidFill>
              </a:defRPr>
            </a:lvl1pPr>
          </a:lstStyle>
          <a:p>
            <a:r>
              <a:rPr lang="fr-FR" dirty="0"/>
              <a:t>Sommaire</a:t>
            </a:r>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65996" y="2686696"/>
            <a:ext cx="571812" cy="366385"/>
          </a:xfrm>
          <a:prstGeom prst="rect">
            <a:avLst/>
          </a:prstGeom>
          <a:ln>
            <a:noFill/>
          </a:ln>
        </p:spPr>
      </p:pic>
      <p:pic>
        <p:nvPicPr>
          <p:cNvPr id="21" name="Imag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298407" y="2686697"/>
            <a:ext cx="571812" cy="366385"/>
          </a:xfrm>
          <a:prstGeom prst="rect">
            <a:avLst/>
          </a:prstGeom>
          <a:solidFill>
            <a:schemeClr val="bg1"/>
          </a:solidFill>
          <a:ln>
            <a:solidFill>
              <a:schemeClr val="bg1"/>
            </a:solidFill>
          </a:ln>
        </p:spPr>
      </p:pic>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097365" y="2686698"/>
            <a:ext cx="571812" cy="366385"/>
          </a:xfrm>
          <a:prstGeom prst="rect">
            <a:avLst/>
          </a:prstGeom>
        </p:spPr>
      </p:pic>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862867" y="2686699"/>
            <a:ext cx="571812" cy="366385"/>
          </a:xfrm>
          <a:prstGeom prst="rect">
            <a:avLst/>
          </a:prstGeom>
        </p:spPr>
      </p:pic>
      <p:sp>
        <p:nvSpPr>
          <p:cNvPr id="38" name="Espace réservé du texte 37"/>
          <p:cNvSpPr>
            <a:spLocks noGrp="1"/>
          </p:cNvSpPr>
          <p:nvPr>
            <p:ph type="body" sz="quarter" idx="20" hasCustomPrompt="1"/>
          </p:nvPr>
        </p:nvSpPr>
        <p:spPr>
          <a:xfrm>
            <a:off x="889789" y="2593975"/>
            <a:ext cx="1304925" cy="561975"/>
          </a:xfrm>
          <a:prstGeom prst="rect">
            <a:avLst/>
          </a:prstGeom>
        </p:spPr>
        <p:txBody>
          <a:bodyPr/>
          <a:lstStyle>
            <a:lvl1pPr marL="0" indent="0">
              <a:buFontTx/>
              <a:buNone/>
              <a:defRPr sz="2400" b="1" i="0">
                <a:solidFill>
                  <a:srgbClr val="B33A65"/>
                </a:solidFill>
                <a:latin typeface="Open Sans ExtraBold" charset="0"/>
                <a:ea typeface="Open Sans ExtraBold" charset="0"/>
                <a:cs typeface="Open Sans ExtraBold" charset="0"/>
              </a:defRPr>
            </a:lvl1pPr>
          </a:lstStyle>
          <a:p>
            <a:pPr lvl="0"/>
            <a:r>
              <a:rPr lang="fr-FR" dirty="0"/>
              <a:t>01</a:t>
            </a:r>
          </a:p>
        </p:txBody>
      </p:sp>
      <p:sp>
        <p:nvSpPr>
          <p:cNvPr id="39" name="Espace réservé du texte 37"/>
          <p:cNvSpPr>
            <a:spLocks noGrp="1"/>
          </p:cNvSpPr>
          <p:nvPr>
            <p:ph type="body" sz="quarter" idx="21" hasCustomPrompt="1"/>
          </p:nvPr>
        </p:nvSpPr>
        <p:spPr>
          <a:xfrm>
            <a:off x="3726366" y="2593975"/>
            <a:ext cx="1304925" cy="561975"/>
          </a:xfrm>
          <a:prstGeom prst="rect">
            <a:avLst/>
          </a:prstGeom>
        </p:spPr>
        <p:txBody>
          <a:bodyPr/>
          <a:lstStyle>
            <a:lvl1pPr marL="0" indent="0">
              <a:buFontTx/>
              <a:buNone/>
              <a:defRPr sz="2400" b="1" i="0">
                <a:solidFill>
                  <a:srgbClr val="B33A65"/>
                </a:solidFill>
                <a:latin typeface="Open Sans ExtraBold" charset="0"/>
                <a:ea typeface="Open Sans ExtraBold" charset="0"/>
                <a:cs typeface="Open Sans ExtraBold" charset="0"/>
              </a:defRPr>
            </a:lvl1pPr>
          </a:lstStyle>
          <a:p>
            <a:pPr lvl="0"/>
            <a:r>
              <a:rPr lang="fr-FR" dirty="0"/>
              <a:t>02</a:t>
            </a:r>
          </a:p>
        </p:txBody>
      </p:sp>
      <p:sp>
        <p:nvSpPr>
          <p:cNvPr id="40" name="Espace réservé du texte 37"/>
          <p:cNvSpPr>
            <a:spLocks noGrp="1"/>
          </p:cNvSpPr>
          <p:nvPr>
            <p:ph type="body" sz="quarter" idx="22" hasCustomPrompt="1"/>
          </p:nvPr>
        </p:nvSpPr>
        <p:spPr>
          <a:xfrm>
            <a:off x="6503020" y="2593975"/>
            <a:ext cx="1304925" cy="561975"/>
          </a:xfrm>
          <a:prstGeom prst="rect">
            <a:avLst/>
          </a:prstGeom>
        </p:spPr>
        <p:txBody>
          <a:bodyPr/>
          <a:lstStyle>
            <a:lvl1pPr marL="0" indent="0">
              <a:buFontTx/>
              <a:buNone/>
              <a:defRPr sz="2400" b="1" i="0">
                <a:solidFill>
                  <a:srgbClr val="B33A65"/>
                </a:solidFill>
                <a:latin typeface="Open Sans ExtraBold" charset="0"/>
                <a:ea typeface="Open Sans ExtraBold" charset="0"/>
                <a:cs typeface="Open Sans ExtraBold" charset="0"/>
              </a:defRPr>
            </a:lvl1pPr>
          </a:lstStyle>
          <a:p>
            <a:pPr lvl="0"/>
            <a:r>
              <a:rPr lang="fr-FR" dirty="0"/>
              <a:t>03</a:t>
            </a:r>
          </a:p>
        </p:txBody>
      </p:sp>
      <p:sp>
        <p:nvSpPr>
          <p:cNvPr id="41" name="Espace réservé du texte 37"/>
          <p:cNvSpPr>
            <a:spLocks noGrp="1"/>
          </p:cNvSpPr>
          <p:nvPr>
            <p:ph type="body" sz="quarter" idx="23" hasCustomPrompt="1"/>
          </p:nvPr>
        </p:nvSpPr>
        <p:spPr>
          <a:xfrm>
            <a:off x="9290826" y="2593975"/>
            <a:ext cx="1304925" cy="561975"/>
          </a:xfrm>
          <a:prstGeom prst="rect">
            <a:avLst/>
          </a:prstGeom>
        </p:spPr>
        <p:txBody>
          <a:bodyPr/>
          <a:lstStyle>
            <a:lvl1pPr marL="0" indent="0">
              <a:buFontTx/>
              <a:buNone/>
              <a:defRPr sz="2400" b="1" i="0">
                <a:solidFill>
                  <a:srgbClr val="B33A65"/>
                </a:solidFill>
                <a:latin typeface="Open Sans ExtraBold" charset="0"/>
                <a:ea typeface="Open Sans ExtraBold" charset="0"/>
                <a:cs typeface="Open Sans ExtraBold" charset="0"/>
              </a:defRPr>
            </a:lvl1pPr>
          </a:lstStyle>
          <a:p>
            <a:pPr lvl="0"/>
            <a:r>
              <a:rPr lang="fr-FR" dirty="0"/>
              <a:t>04</a:t>
            </a:r>
          </a:p>
        </p:txBody>
      </p:sp>
      <p:sp>
        <p:nvSpPr>
          <p:cNvPr id="48" name="Espace réservé du contenu 47"/>
          <p:cNvSpPr>
            <a:spLocks noGrp="1"/>
          </p:cNvSpPr>
          <p:nvPr>
            <p:ph sz="quarter" idx="28" hasCustomPrompt="1"/>
          </p:nvPr>
        </p:nvSpPr>
        <p:spPr>
          <a:xfrm>
            <a:off x="889790" y="3339014"/>
            <a:ext cx="2521322" cy="2244571"/>
          </a:xfrm>
          <a:prstGeom prst="rect">
            <a:avLst/>
          </a:prstGeom>
        </p:spPr>
        <p:txBody>
          <a:bodyPr lIns="0"/>
          <a:lstStyle>
            <a:lvl1pPr marL="285750" indent="-285750">
              <a:buFontTx/>
              <a:buBlip>
                <a:blip r:embed="rId3"/>
              </a:buBlip>
              <a:defRPr sz="1600" baseline="0"/>
            </a:lvl1pPr>
            <a:lvl2pPr marL="685800" indent="-228600">
              <a:buFontTx/>
              <a:buBlip>
                <a:blip r:embed="rId4"/>
              </a:buBlip>
              <a:defRPr sz="1400" baseline="0"/>
            </a:lvl2pPr>
          </a:lstStyle>
          <a:p>
            <a:pPr lvl="0"/>
            <a:r>
              <a:rPr lang="fr-FR" dirty="0"/>
              <a:t>Nom de la section</a:t>
            </a:r>
          </a:p>
          <a:p>
            <a:pPr lvl="1"/>
            <a:r>
              <a:rPr lang="fr-FR" dirty="0"/>
              <a:t>Idée secondaire</a:t>
            </a:r>
          </a:p>
          <a:p>
            <a:pPr lvl="1"/>
            <a:endParaRPr lang="fr-FR" dirty="0"/>
          </a:p>
        </p:txBody>
      </p:sp>
      <p:sp>
        <p:nvSpPr>
          <p:cNvPr id="54" name="Espace réservé du contenu 47"/>
          <p:cNvSpPr>
            <a:spLocks noGrp="1"/>
          </p:cNvSpPr>
          <p:nvPr>
            <p:ph sz="quarter" idx="33" hasCustomPrompt="1"/>
          </p:nvPr>
        </p:nvSpPr>
        <p:spPr>
          <a:xfrm>
            <a:off x="3726366" y="3339014"/>
            <a:ext cx="2521322" cy="2244571"/>
          </a:xfrm>
          <a:prstGeom prst="rect">
            <a:avLst/>
          </a:prstGeom>
        </p:spPr>
        <p:txBody>
          <a:bodyPr lIns="0"/>
          <a:lstStyle>
            <a:lvl1pPr marL="285750" indent="-285750">
              <a:buFontTx/>
              <a:buBlip>
                <a:blip r:embed="rId3"/>
              </a:buBlip>
              <a:defRPr sz="1600" baseline="0"/>
            </a:lvl1pPr>
            <a:lvl2pPr marL="685800" indent="-228600">
              <a:buFontTx/>
              <a:buBlip>
                <a:blip r:embed="rId4"/>
              </a:buBlip>
              <a:defRPr sz="1400" baseline="0"/>
            </a:lvl2pPr>
          </a:lstStyle>
          <a:p>
            <a:pPr lvl="0"/>
            <a:r>
              <a:rPr lang="fr-FR" dirty="0"/>
              <a:t>Nom de la section</a:t>
            </a:r>
          </a:p>
          <a:p>
            <a:pPr lvl="1"/>
            <a:r>
              <a:rPr lang="fr-FR" dirty="0"/>
              <a:t>Idée secondaire</a:t>
            </a:r>
          </a:p>
          <a:p>
            <a:pPr lvl="1"/>
            <a:endParaRPr lang="fr-FR" dirty="0"/>
          </a:p>
        </p:txBody>
      </p:sp>
      <p:sp>
        <p:nvSpPr>
          <p:cNvPr id="55" name="Espace réservé du contenu 47"/>
          <p:cNvSpPr>
            <a:spLocks noGrp="1"/>
          </p:cNvSpPr>
          <p:nvPr>
            <p:ph sz="quarter" idx="34" hasCustomPrompt="1"/>
          </p:nvPr>
        </p:nvSpPr>
        <p:spPr>
          <a:xfrm>
            <a:off x="6503020" y="3339014"/>
            <a:ext cx="2521322" cy="2244571"/>
          </a:xfrm>
          <a:prstGeom prst="rect">
            <a:avLst/>
          </a:prstGeom>
        </p:spPr>
        <p:txBody>
          <a:bodyPr lIns="0"/>
          <a:lstStyle>
            <a:lvl1pPr marL="285750" indent="-285750">
              <a:buFontTx/>
              <a:buBlip>
                <a:blip r:embed="rId3"/>
              </a:buBlip>
              <a:defRPr sz="1600" baseline="0"/>
            </a:lvl1pPr>
            <a:lvl2pPr marL="685800" indent="-228600">
              <a:buFontTx/>
              <a:buBlip>
                <a:blip r:embed="rId4"/>
              </a:buBlip>
              <a:defRPr sz="1400" baseline="0"/>
            </a:lvl2pPr>
          </a:lstStyle>
          <a:p>
            <a:pPr lvl="0"/>
            <a:r>
              <a:rPr lang="fr-FR" dirty="0"/>
              <a:t>Nom de la section</a:t>
            </a:r>
          </a:p>
          <a:p>
            <a:pPr lvl="1"/>
            <a:r>
              <a:rPr lang="fr-FR" dirty="0"/>
              <a:t>Idée secondaire</a:t>
            </a:r>
          </a:p>
          <a:p>
            <a:pPr lvl="1"/>
            <a:endParaRPr lang="fr-FR" dirty="0"/>
          </a:p>
        </p:txBody>
      </p:sp>
      <p:sp>
        <p:nvSpPr>
          <p:cNvPr id="56" name="Espace réservé du contenu 47"/>
          <p:cNvSpPr>
            <a:spLocks noGrp="1"/>
          </p:cNvSpPr>
          <p:nvPr>
            <p:ph sz="quarter" idx="35" hasCustomPrompt="1"/>
          </p:nvPr>
        </p:nvSpPr>
        <p:spPr>
          <a:xfrm>
            <a:off x="9290826" y="3339014"/>
            <a:ext cx="2521322" cy="2244571"/>
          </a:xfrm>
          <a:prstGeom prst="rect">
            <a:avLst/>
          </a:prstGeom>
        </p:spPr>
        <p:txBody>
          <a:bodyPr lIns="0"/>
          <a:lstStyle>
            <a:lvl1pPr marL="285750" indent="-285750">
              <a:buFontTx/>
              <a:buBlip>
                <a:blip r:embed="rId3"/>
              </a:buBlip>
              <a:defRPr sz="1600" baseline="0"/>
            </a:lvl1pPr>
            <a:lvl2pPr marL="685800" indent="-228600">
              <a:buFontTx/>
              <a:buBlip>
                <a:blip r:embed="rId4"/>
              </a:buBlip>
              <a:defRPr sz="1400" baseline="0"/>
            </a:lvl2pPr>
          </a:lstStyle>
          <a:p>
            <a:pPr lvl="0"/>
            <a:r>
              <a:rPr lang="fr-FR" dirty="0"/>
              <a:t>Nom de la section</a:t>
            </a:r>
          </a:p>
          <a:p>
            <a:pPr lvl="1"/>
            <a:r>
              <a:rPr lang="fr-FR" dirty="0"/>
              <a:t>Idée secondaire</a:t>
            </a:r>
          </a:p>
          <a:p>
            <a:pPr lvl="1"/>
            <a:endParaRPr lang="fr-FR" dirty="0"/>
          </a:p>
        </p:txBody>
      </p:sp>
      <p:pic>
        <p:nvPicPr>
          <p:cNvPr id="6" name="Image 5">
            <a:extLst>
              <a:ext uri="{FF2B5EF4-FFF2-40B4-BE49-F238E27FC236}">
                <a16:creationId xmlns:a16="http://schemas.microsoft.com/office/drawing/2014/main" id="{9B82A34D-FAA2-1B95-B5F7-161C915E62A0}"/>
              </a:ext>
            </a:extLst>
          </p:cNvPr>
          <p:cNvPicPr>
            <a:picLocks noChangeAspect="1"/>
          </p:cNvPicPr>
          <p:nvPr userDrawn="1"/>
        </p:nvPicPr>
        <p:blipFill>
          <a:blip r:embed="rId5"/>
          <a:stretch>
            <a:fillRect/>
          </a:stretch>
        </p:blipFill>
        <p:spPr>
          <a:xfrm>
            <a:off x="497181" y="1476401"/>
            <a:ext cx="4986960" cy="652329"/>
          </a:xfrm>
          <a:prstGeom prst="rect">
            <a:avLst/>
          </a:prstGeom>
        </p:spPr>
      </p:pic>
      <p:pic>
        <p:nvPicPr>
          <p:cNvPr id="7" name="Image 6">
            <a:extLst>
              <a:ext uri="{FF2B5EF4-FFF2-40B4-BE49-F238E27FC236}">
                <a16:creationId xmlns:a16="http://schemas.microsoft.com/office/drawing/2014/main" id="{CD666908-EFF2-AEF8-9F0E-1656B2A59CA9}"/>
              </a:ext>
            </a:extLst>
          </p:cNvPr>
          <p:cNvPicPr>
            <a:picLocks noChangeAspect="1"/>
          </p:cNvPicPr>
          <p:nvPr userDrawn="1"/>
        </p:nvPicPr>
        <p:blipFill>
          <a:blip r:embed="rId6"/>
          <a:stretch>
            <a:fillRect/>
          </a:stretch>
        </p:blipFill>
        <p:spPr>
          <a:xfrm>
            <a:off x="206451" y="6047717"/>
            <a:ext cx="761183" cy="65232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2" y="1375918"/>
            <a:ext cx="4989095" cy="651134"/>
          </a:xfrm>
          <a:prstGeom prst="rect">
            <a:avLst/>
          </a:prstGeom>
        </p:spPr>
      </p:pic>
      <p:sp>
        <p:nvSpPr>
          <p:cNvPr id="8" name="Titre 1"/>
          <p:cNvSpPr>
            <a:spLocks noGrp="1"/>
          </p:cNvSpPr>
          <p:nvPr>
            <p:ph type="title"/>
          </p:nvPr>
        </p:nvSpPr>
        <p:spPr>
          <a:xfrm>
            <a:off x="838200" y="365125"/>
            <a:ext cx="10515600" cy="1325563"/>
          </a:xfrm>
          <a:prstGeom prst="rect">
            <a:avLst/>
          </a:prstGeom>
        </p:spPr>
        <p:txBody>
          <a:bodyPr/>
          <a:lstStyle>
            <a:lvl1pPr>
              <a:defRPr>
                <a:solidFill>
                  <a:srgbClr val="B33A65"/>
                </a:solidFill>
              </a:defRPr>
            </a:lvl1pPr>
          </a:lstStyle>
          <a:p>
            <a:r>
              <a:rPr lang="fr-FR" dirty="0"/>
              <a:t>Cliquez et modifiez le titre</a:t>
            </a:r>
          </a:p>
        </p:txBody>
      </p:sp>
      <p:sp>
        <p:nvSpPr>
          <p:cNvPr id="4" name="Espace réservé du texte 3"/>
          <p:cNvSpPr>
            <a:spLocks noGrp="1"/>
          </p:cNvSpPr>
          <p:nvPr>
            <p:ph type="body" sz="quarter" idx="12"/>
          </p:nvPr>
        </p:nvSpPr>
        <p:spPr>
          <a:xfrm>
            <a:off x="838199" y="2207941"/>
            <a:ext cx="8748714" cy="3178175"/>
          </a:xfrm>
          <a:prstGeom prst="rect">
            <a:avLst/>
          </a:prstGeom>
        </p:spPr>
        <p:txBody>
          <a:bodyPr lIns="0" rIns="72000">
            <a:noAutofit/>
          </a:bodyPr>
          <a:lstStyle>
            <a:lvl1pPr marL="457200" indent="-457200">
              <a:buFont typeface="Arial" panose="020B0604020202020204" pitchFamily="34" charset="0"/>
              <a:buChar char="•"/>
              <a:defRPr>
                <a:solidFill>
                  <a:srgbClr val="B33A65"/>
                </a:solidFill>
              </a:defRPr>
            </a:lvl1pPr>
            <a:lvl2pPr marL="685800" indent="-228600">
              <a:buFont typeface="Arial" panose="020B0604020202020204" pitchFamily="34" charset="0"/>
              <a:buChar char="•"/>
              <a:defRPr>
                <a:solidFill>
                  <a:srgbClr val="B33A65"/>
                </a:solidFill>
              </a:defRPr>
            </a:lvl2pPr>
            <a:lvl3pPr marL="1143000" indent="-228600">
              <a:buFont typeface="Arial" panose="020B0604020202020204" pitchFamily="34" charset="0"/>
              <a:buChar char="•"/>
              <a:defRPr>
                <a:solidFill>
                  <a:srgbClr val="B33A65"/>
                </a:solidFill>
              </a:defRPr>
            </a:lvl3pPr>
            <a:lvl4pPr marL="1600200" indent="-228600">
              <a:buFont typeface="Arial" panose="020B0604020202020204" pitchFamily="34" charset="0"/>
              <a:buChar char="•"/>
              <a:defRPr>
                <a:solidFill>
                  <a:srgbClr val="B33A65"/>
                </a:solidFill>
              </a:defRPr>
            </a:lvl4pPr>
            <a:lvl5pPr marL="2057400" indent="-228600">
              <a:buFont typeface="Arial" panose="020B0604020202020204" pitchFamily="34" charset="0"/>
              <a:buChar char="•"/>
              <a:defRPr>
                <a:solidFill>
                  <a:srgbClr val="B33A65"/>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7" name="Image 6">
            <a:extLst>
              <a:ext uri="{FF2B5EF4-FFF2-40B4-BE49-F238E27FC236}">
                <a16:creationId xmlns:a16="http://schemas.microsoft.com/office/drawing/2014/main" id="{99FDDF90-6F4B-2043-2E0B-0C50F037C4A7}"/>
              </a:ext>
            </a:extLst>
          </p:cNvPr>
          <p:cNvPicPr>
            <a:picLocks noChangeAspect="1"/>
          </p:cNvPicPr>
          <p:nvPr userDrawn="1"/>
        </p:nvPicPr>
        <p:blipFill>
          <a:blip r:embed="rId3"/>
          <a:stretch>
            <a:fillRect/>
          </a:stretch>
        </p:blipFill>
        <p:spPr>
          <a:xfrm>
            <a:off x="245553" y="6030185"/>
            <a:ext cx="761183" cy="65232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lvl1pPr>
              <a:defRPr>
                <a:solidFill>
                  <a:srgbClr val="B33A65"/>
                </a:solidFill>
              </a:defRPr>
            </a:lvl1pPr>
          </a:lstStyle>
          <a:p>
            <a:r>
              <a:rPr lang="fr-FR" dirty="0"/>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sp>
        <p:nvSpPr>
          <p:cNvPr id="8" name="Espace réservé du texte 3"/>
          <p:cNvSpPr>
            <a:spLocks noGrp="1"/>
          </p:cNvSpPr>
          <p:nvPr>
            <p:ph type="body" sz="quarter" idx="12"/>
          </p:nvPr>
        </p:nvSpPr>
        <p:spPr>
          <a:xfrm>
            <a:off x="838199" y="2207941"/>
            <a:ext cx="8015869" cy="3178175"/>
          </a:xfrm>
          <a:prstGeom prst="rect">
            <a:avLst/>
          </a:prstGeom>
        </p:spPr>
        <p:txBody>
          <a:bodyPr lIns="0"/>
          <a:lstStyle>
            <a:lvl1pPr marL="457200" indent="-457200">
              <a:buFontTx/>
              <a:buBlip>
                <a:blip r:embed="rId2"/>
              </a:buBlip>
              <a:defRPr>
                <a:solidFill>
                  <a:srgbClr val="B33A65"/>
                </a:solidFill>
              </a:defRPr>
            </a:lvl1pPr>
            <a:lvl2pPr marL="685800" indent="-228600">
              <a:buFontTx/>
              <a:buBlip>
                <a:blip r:embed="rId3"/>
              </a:buBlip>
              <a:defRPr>
                <a:solidFill>
                  <a:srgbClr val="B33A65"/>
                </a:solidFill>
              </a:defRPr>
            </a:lvl2pPr>
            <a:lvl3pPr marL="1143000" indent="-228600">
              <a:buFontTx/>
              <a:buBlip>
                <a:blip r:embed="rId3"/>
              </a:buBlip>
              <a:defRPr>
                <a:solidFill>
                  <a:srgbClr val="B33A65"/>
                </a:solidFill>
              </a:defRPr>
            </a:lvl3pPr>
            <a:lvl4pPr marL="1600200" indent="-228600">
              <a:buFontTx/>
              <a:buBlip>
                <a:blip r:embed="rId3"/>
              </a:buBlip>
              <a:defRPr>
                <a:solidFill>
                  <a:srgbClr val="B33A65"/>
                </a:solidFill>
              </a:defRPr>
            </a:lvl4pPr>
            <a:lvl5pPr marL="2057400" indent="-228600">
              <a:buFontTx/>
              <a:buBlip>
                <a:blip r:embed="rId3"/>
              </a:buBlip>
              <a:defRPr>
                <a:solidFill>
                  <a:srgbClr val="B33A65"/>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4F4A3A1D-6C50-01A5-07F3-76C0A0FFE0D5}"/>
              </a:ext>
            </a:extLst>
          </p:cNvPr>
          <p:cNvPicPr>
            <a:picLocks noChangeAspect="1"/>
          </p:cNvPicPr>
          <p:nvPr userDrawn="1"/>
        </p:nvPicPr>
        <p:blipFill>
          <a:blip r:embed="rId4"/>
          <a:stretch>
            <a:fillRect/>
          </a:stretch>
        </p:blipFill>
        <p:spPr>
          <a:xfrm>
            <a:off x="605320" y="1523475"/>
            <a:ext cx="4986960" cy="652329"/>
          </a:xfrm>
          <a:prstGeom prst="rect">
            <a:avLst/>
          </a:prstGeom>
        </p:spPr>
      </p:pic>
      <p:pic>
        <p:nvPicPr>
          <p:cNvPr id="7" name="Image 6">
            <a:extLst>
              <a:ext uri="{FF2B5EF4-FFF2-40B4-BE49-F238E27FC236}">
                <a16:creationId xmlns:a16="http://schemas.microsoft.com/office/drawing/2014/main" id="{619B12B0-0C72-D0FB-F65D-9F20444F7934}"/>
              </a:ext>
            </a:extLst>
          </p:cNvPr>
          <p:cNvPicPr>
            <a:picLocks noChangeAspect="1"/>
          </p:cNvPicPr>
          <p:nvPr userDrawn="1"/>
        </p:nvPicPr>
        <p:blipFill>
          <a:blip r:embed="rId5"/>
          <a:stretch>
            <a:fillRect/>
          </a:stretch>
        </p:blipFill>
        <p:spPr>
          <a:xfrm>
            <a:off x="245553" y="6030185"/>
            <a:ext cx="761183" cy="65232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lvl1pPr>
              <a:defRPr>
                <a:solidFill>
                  <a:srgbClr val="B33A65"/>
                </a:solidFill>
              </a:defRPr>
            </a:lvl1pPr>
          </a:lstStyle>
          <a:p>
            <a:r>
              <a:rPr lang="fr-FR" dirty="0"/>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sp>
        <p:nvSpPr>
          <p:cNvPr id="8" name="Espace réservé du texte 3"/>
          <p:cNvSpPr>
            <a:spLocks noGrp="1"/>
          </p:cNvSpPr>
          <p:nvPr>
            <p:ph type="body" sz="quarter" idx="12"/>
          </p:nvPr>
        </p:nvSpPr>
        <p:spPr>
          <a:xfrm>
            <a:off x="838199" y="2207941"/>
            <a:ext cx="8015869" cy="3178175"/>
          </a:xfrm>
          <a:prstGeom prst="rect">
            <a:avLst/>
          </a:prstGeom>
        </p:spPr>
        <p:txBody>
          <a:bodyPr lIns="0"/>
          <a:lstStyle>
            <a:lvl1pPr marL="457200" indent="-457200">
              <a:buFontTx/>
              <a:buBlip>
                <a:blip r:embed="rId2"/>
              </a:buBlip>
              <a:defRPr>
                <a:solidFill>
                  <a:srgbClr val="B33A65"/>
                </a:solidFill>
              </a:defRPr>
            </a:lvl1pPr>
            <a:lvl2pPr marL="685800" indent="-228600">
              <a:buFontTx/>
              <a:buBlip>
                <a:blip r:embed="rId3"/>
              </a:buBlip>
              <a:defRPr>
                <a:solidFill>
                  <a:srgbClr val="B33A65"/>
                </a:solidFill>
              </a:defRPr>
            </a:lvl2pPr>
            <a:lvl3pPr marL="1143000" indent="-228600">
              <a:buFontTx/>
              <a:buBlip>
                <a:blip r:embed="rId3"/>
              </a:buBlip>
              <a:defRPr>
                <a:solidFill>
                  <a:srgbClr val="B33A65"/>
                </a:solidFill>
              </a:defRPr>
            </a:lvl3pPr>
            <a:lvl4pPr marL="1600200" indent="-228600">
              <a:buFontTx/>
              <a:buBlip>
                <a:blip r:embed="rId3"/>
              </a:buBlip>
              <a:defRPr>
                <a:solidFill>
                  <a:srgbClr val="B33A65"/>
                </a:solidFill>
              </a:defRPr>
            </a:lvl4pPr>
            <a:lvl5pPr marL="2057400" indent="-228600">
              <a:buFontTx/>
              <a:buBlip>
                <a:blip r:embed="rId3"/>
              </a:buBlip>
              <a:defRPr>
                <a:solidFill>
                  <a:srgbClr val="B33A65"/>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6892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lvl1pPr>
              <a:defRPr>
                <a:solidFill>
                  <a:schemeClr val="accent3"/>
                </a:solidFill>
              </a:defRPr>
            </a:lvl1pPr>
          </a:lstStyle>
          <a:p>
            <a:r>
              <a:rPr lang="fr-FR" dirty="0"/>
              <a:t>Cliquez et modifiez le titre</a:t>
            </a:r>
          </a:p>
        </p:txBody>
      </p:sp>
      <p:sp>
        <p:nvSpPr>
          <p:cNvPr id="3" name="Espace réservé du contenu 2"/>
          <p:cNvSpPr>
            <a:spLocks noGrp="1"/>
          </p:cNvSpPr>
          <p:nvPr>
            <p:ph sz="half" idx="1"/>
          </p:nvPr>
        </p:nvSpPr>
        <p:spPr>
          <a:xfrm>
            <a:off x="1700212" y="2027254"/>
            <a:ext cx="4319587" cy="656172"/>
          </a:xfrm>
          <a:prstGeom prst="rect">
            <a:avLst/>
          </a:prstGeom>
        </p:spPr>
        <p:txBody>
          <a:bodyPr/>
          <a:lstStyle>
            <a:lvl1pPr marL="0" indent="0">
              <a:buFontTx/>
              <a:buNone/>
              <a:defRPr sz="2000" b="1" i="0">
                <a:solidFill>
                  <a:schemeClr val="accent3"/>
                </a:solidFill>
                <a:latin typeface="Open Sans" charset="0"/>
                <a:ea typeface="Open Sans" charset="0"/>
                <a:cs typeface="Open Sans" charset="0"/>
              </a:defRPr>
            </a:lvl1pPr>
          </a:lstStyle>
          <a:p>
            <a:pPr lvl="0"/>
            <a:r>
              <a:rPr lang="fr-FR" dirty="0"/>
              <a:t>Cliquez pour modifier les styles du texte </a:t>
            </a:r>
            <a:r>
              <a:rPr lang="fr-FR"/>
              <a:t>du masque</a:t>
            </a:r>
            <a:endParaRPr lang="fr-FR" dirty="0"/>
          </a:p>
        </p:txBody>
      </p:sp>
      <p:sp>
        <p:nvSpPr>
          <p:cNvPr id="4" name="Espace réservé du contenu 3"/>
          <p:cNvSpPr>
            <a:spLocks noGrp="1"/>
          </p:cNvSpPr>
          <p:nvPr>
            <p:ph sz="half" idx="2"/>
          </p:nvPr>
        </p:nvSpPr>
        <p:spPr>
          <a:xfrm>
            <a:off x="1700212" y="2976377"/>
            <a:ext cx="5700713" cy="1193753"/>
          </a:xfrm>
          <a:prstGeom prst="rect">
            <a:avLst/>
          </a:prstGeom>
        </p:spPr>
        <p:txBody>
          <a:bodyPr lIns="0"/>
          <a:lstStyle>
            <a:lvl1pPr>
              <a:defRPr sz="1600" b="1" i="0">
                <a:solidFill>
                  <a:srgbClr val="B33A65"/>
                </a:solidFill>
                <a:latin typeface="Open Sans SemiBold" charset="0"/>
                <a:ea typeface="Open Sans SemiBold" charset="0"/>
                <a:cs typeface="Open Sans SemiBold" charset="0"/>
              </a:defRPr>
            </a:lvl1pPr>
            <a:lvl2pPr>
              <a:defRPr sz="1400">
                <a:solidFill>
                  <a:schemeClr val="accent6"/>
                </a:solidFill>
              </a:defRPr>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772" y="-456419"/>
            <a:ext cx="13325175" cy="821544"/>
          </a:xfrm>
          <a:prstGeom prst="rect">
            <a:avLst/>
          </a:prstGeom>
        </p:spPr>
      </p:pic>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657348" y="2798148"/>
            <a:ext cx="1771457" cy="73926"/>
          </a:xfrm>
          <a:prstGeom prst="rect">
            <a:avLst/>
          </a:prstGeom>
        </p:spPr>
      </p:pic>
      <p:sp>
        <p:nvSpPr>
          <p:cNvPr id="13" name="Espace réservé du contenu 3"/>
          <p:cNvSpPr>
            <a:spLocks noGrp="1"/>
          </p:cNvSpPr>
          <p:nvPr>
            <p:ph sz="half" idx="10"/>
          </p:nvPr>
        </p:nvSpPr>
        <p:spPr>
          <a:xfrm>
            <a:off x="2886076" y="4558688"/>
            <a:ext cx="4514850" cy="1770675"/>
          </a:xfrm>
          <a:prstGeom prst="rect">
            <a:avLst/>
          </a:prstGeom>
        </p:spPr>
        <p:txBody>
          <a:bodyPr lIns="0"/>
          <a:lstStyle>
            <a:lvl1pPr>
              <a:defRPr sz="1600" b="1" i="0">
                <a:solidFill>
                  <a:srgbClr val="B33A65"/>
                </a:solidFill>
                <a:latin typeface="Open Sans SemiBold" charset="0"/>
                <a:ea typeface="Open Sans SemiBold" charset="0"/>
                <a:cs typeface="Open Sans SemiBold" charset="0"/>
              </a:defRPr>
            </a:lvl1pPr>
            <a:lvl2pPr>
              <a:defRPr sz="1400">
                <a:solidFill>
                  <a:schemeClr val="accent6"/>
                </a:solidFill>
              </a:defRPr>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843211" y="4353565"/>
            <a:ext cx="1771457" cy="73926"/>
          </a:xfrm>
          <a:prstGeom prst="rect">
            <a:avLst/>
          </a:prstGeom>
        </p:spPr>
      </p:pic>
      <p:sp>
        <p:nvSpPr>
          <p:cNvPr id="15" name="Espace réservé du contenu 3"/>
          <p:cNvSpPr>
            <a:spLocks noGrp="1"/>
          </p:cNvSpPr>
          <p:nvPr>
            <p:ph sz="half" idx="11"/>
          </p:nvPr>
        </p:nvSpPr>
        <p:spPr>
          <a:xfrm>
            <a:off x="7643813" y="2976377"/>
            <a:ext cx="3709988" cy="1193753"/>
          </a:xfrm>
          <a:prstGeom prst="rect">
            <a:avLst/>
          </a:prstGeom>
        </p:spPr>
        <p:txBody>
          <a:bodyPr lIns="0"/>
          <a:lstStyle>
            <a:lvl1pPr>
              <a:defRPr sz="1600" b="1" i="0">
                <a:solidFill>
                  <a:srgbClr val="B33A65"/>
                </a:solidFill>
                <a:latin typeface="Open Sans SemiBold" charset="0"/>
                <a:ea typeface="Open Sans SemiBold" charset="0"/>
                <a:cs typeface="Open Sans SemiBold" charset="0"/>
              </a:defRPr>
            </a:lvl1pPr>
            <a:lvl2pPr>
              <a:defRPr sz="1400">
                <a:solidFill>
                  <a:schemeClr val="accent6"/>
                </a:solidFill>
              </a:defRPr>
            </a:lvl2pPr>
            <a:lvl3pPr>
              <a:defRPr sz="1400"/>
            </a:lvl3pPr>
            <a:lvl4pPr>
              <a:defRPr sz="1400"/>
            </a:lvl4pPr>
            <a:lvl5pPr>
              <a:defRPr sz="1400"/>
            </a:lvl5pPr>
          </a:lstStyle>
          <a:p>
            <a:pPr lvl="0"/>
            <a:r>
              <a:rPr lang="fr-FR" dirty="0"/>
              <a:t>Cliquez pour modifier les styles du texte du masque</a:t>
            </a:r>
          </a:p>
          <a:p>
            <a:pPr lvl="1"/>
            <a:r>
              <a:rPr lang="fr-FR" dirty="0"/>
              <a:t>Deuxième niveau</a:t>
            </a: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600948" y="2798148"/>
            <a:ext cx="1771457" cy="7392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s ">
    <p:spTree>
      <p:nvGrpSpPr>
        <p:cNvPr id="1" name=""/>
        <p:cNvGrpSpPr/>
        <p:nvPr/>
      </p:nvGrpSpPr>
      <p:grpSpPr>
        <a:xfrm>
          <a:off x="0" y="0"/>
          <a:ext cx="0" cy="0"/>
          <a:chOff x="0" y="0"/>
          <a:chExt cx="0" cy="0"/>
        </a:xfrm>
      </p:grpSpPr>
      <p:sp>
        <p:nvSpPr>
          <p:cNvPr id="4" name="Rectangle 3"/>
          <p:cNvSpPr/>
          <p:nvPr userDrawn="1"/>
        </p:nvSpPr>
        <p:spPr>
          <a:xfrm>
            <a:off x="0" y="1"/>
            <a:ext cx="12192001" cy="5804414"/>
          </a:xfrm>
          <a:prstGeom prst="rect">
            <a:avLst/>
          </a:prstGeom>
          <a:solidFill>
            <a:srgbClr val="B33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984534" y="1481231"/>
            <a:ext cx="7589772" cy="1325563"/>
          </a:xfrm>
          <a:prstGeom prst="rect">
            <a:avLst/>
          </a:prstGeom>
        </p:spPr>
        <p:txBody>
          <a:bodyPr/>
          <a:lstStyle>
            <a:lvl1pPr algn="ctr">
              <a:defRPr>
                <a:solidFill>
                  <a:schemeClr val="bg1"/>
                </a:solidFill>
              </a:defRPr>
            </a:lvl1pPr>
          </a:lstStyle>
          <a:p>
            <a:r>
              <a:rPr lang="fr-FR" dirty="0"/>
              <a:t>Cliquez et modifiez le titre</a:t>
            </a:r>
          </a:p>
        </p:txBody>
      </p:sp>
      <p:sp>
        <p:nvSpPr>
          <p:cNvPr id="3" name="Espace réservé du numéro de diapositive 2"/>
          <p:cNvSpPr>
            <a:spLocks noGrp="1"/>
          </p:cNvSpPr>
          <p:nvPr>
            <p:ph type="sldNum" sz="quarter" idx="10"/>
          </p:nvPr>
        </p:nvSpPr>
        <p:spPr/>
        <p:txBody>
          <a:bodyPr/>
          <a:lstStyle/>
          <a:p>
            <a:fld id="{4DB7C548-4439-AD47-9FE1-A539BF9255DD}" type="slidenum">
              <a:rPr lang="fr-FR" smtClean="0"/>
              <a:t>‹N°›</a:t>
            </a:fld>
            <a:endParaRPr lang="fr-FR"/>
          </a:p>
        </p:txBody>
      </p:sp>
      <p:sp>
        <p:nvSpPr>
          <p:cNvPr id="7" name="Ellipse 6"/>
          <p:cNvSpPr/>
          <p:nvPr userDrawn="1"/>
        </p:nvSpPr>
        <p:spPr>
          <a:xfrm>
            <a:off x="5055702" y="2809121"/>
            <a:ext cx="1379622" cy="13796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5055702" y="2747209"/>
            <a:ext cx="1379622" cy="1323439"/>
          </a:xfrm>
          <a:prstGeom prst="rect">
            <a:avLst/>
          </a:prstGeom>
          <a:noFill/>
        </p:spPr>
        <p:txBody>
          <a:bodyPr wrap="square" rtlCol="0">
            <a:spAutoFit/>
          </a:bodyPr>
          <a:lstStyle/>
          <a:p>
            <a:pPr algn="ctr"/>
            <a:r>
              <a:rPr lang="fr-FR" sz="8000" b="1" dirty="0">
                <a:solidFill>
                  <a:srgbClr val="B33A65"/>
                </a:solidFill>
                <a:latin typeface="Ubuntu" charset="0"/>
                <a:ea typeface="Ubuntu" charset="0"/>
                <a:cs typeface="Ubuntu" charset="0"/>
              </a:rPr>
              <a:t>2</a:t>
            </a:r>
          </a:p>
        </p:txBody>
      </p:sp>
      <p:sp>
        <p:nvSpPr>
          <p:cNvPr id="9" name="Ellipse 8"/>
          <p:cNvSpPr/>
          <p:nvPr userDrawn="1"/>
        </p:nvSpPr>
        <p:spPr>
          <a:xfrm>
            <a:off x="2029358" y="2809121"/>
            <a:ext cx="1379622" cy="13796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userDrawn="1"/>
        </p:nvSpPr>
        <p:spPr>
          <a:xfrm>
            <a:off x="2029358" y="2747209"/>
            <a:ext cx="1379622" cy="1323439"/>
          </a:xfrm>
          <a:prstGeom prst="rect">
            <a:avLst/>
          </a:prstGeom>
          <a:noFill/>
        </p:spPr>
        <p:txBody>
          <a:bodyPr wrap="square" rtlCol="0">
            <a:spAutoFit/>
          </a:bodyPr>
          <a:lstStyle/>
          <a:p>
            <a:pPr algn="ctr"/>
            <a:r>
              <a:rPr lang="fr-FR" sz="8000" b="1" dirty="0">
                <a:solidFill>
                  <a:srgbClr val="B33A65"/>
                </a:solidFill>
                <a:latin typeface="Ubuntu" charset="0"/>
                <a:ea typeface="Ubuntu" charset="0"/>
                <a:cs typeface="Ubuntu" charset="0"/>
              </a:rPr>
              <a:t>1</a:t>
            </a:r>
          </a:p>
        </p:txBody>
      </p:sp>
      <p:sp>
        <p:nvSpPr>
          <p:cNvPr id="11" name="Ellipse 10"/>
          <p:cNvSpPr/>
          <p:nvPr userDrawn="1"/>
        </p:nvSpPr>
        <p:spPr>
          <a:xfrm>
            <a:off x="8194684" y="2809121"/>
            <a:ext cx="1379622" cy="13796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a:off x="8194684" y="2747209"/>
            <a:ext cx="1379622" cy="1323439"/>
          </a:xfrm>
          <a:prstGeom prst="rect">
            <a:avLst/>
          </a:prstGeom>
          <a:noFill/>
        </p:spPr>
        <p:txBody>
          <a:bodyPr wrap="square" rtlCol="0">
            <a:spAutoFit/>
          </a:bodyPr>
          <a:lstStyle/>
          <a:p>
            <a:pPr algn="ctr"/>
            <a:r>
              <a:rPr lang="fr-FR" sz="8000" b="1" dirty="0">
                <a:solidFill>
                  <a:srgbClr val="B33A65"/>
                </a:solidFill>
                <a:latin typeface="Ubuntu" charset="0"/>
                <a:ea typeface="Ubuntu" charset="0"/>
                <a:cs typeface="Ubuntu" charset="0"/>
              </a:rPr>
              <a:t>3</a:t>
            </a:r>
          </a:p>
        </p:txBody>
      </p:sp>
      <p:sp>
        <p:nvSpPr>
          <p:cNvPr id="14" name="Espace réservé du texte 13"/>
          <p:cNvSpPr>
            <a:spLocks noGrp="1"/>
          </p:cNvSpPr>
          <p:nvPr>
            <p:ph type="body" sz="quarter" idx="11"/>
          </p:nvPr>
        </p:nvSpPr>
        <p:spPr>
          <a:xfrm>
            <a:off x="1495206" y="4438572"/>
            <a:ext cx="2447925" cy="1116013"/>
          </a:xfrm>
          <a:prstGeom prst="rect">
            <a:avLst/>
          </a:prstGeom>
        </p:spPr>
        <p:txBody>
          <a:bodyPr/>
          <a:lstStyle>
            <a:lvl1pPr marL="0" indent="0">
              <a:buFontTx/>
              <a:buNone/>
              <a:defRPr sz="1600">
                <a:solidFill>
                  <a:schemeClr val="bg1"/>
                </a:solidFill>
              </a:defRPr>
            </a:lvl1pPr>
            <a:lvl2pPr>
              <a:defRPr sz="12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a:t>Cliquez pour modifier les styles du texte du masque</a:t>
            </a:r>
          </a:p>
          <a:p>
            <a:pPr lvl="1"/>
            <a:r>
              <a:rPr lang="fr-FR" dirty="0"/>
              <a:t>Deuxième niveau</a:t>
            </a:r>
          </a:p>
        </p:txBody>
      </p:sp>
      <p:sp>
        <p:nvSpPr>
          <p:cNvPr id="15" name="Espace réservé du texte 13"/>
          <p:cNvSpPr>
            <a:spLocks noGrp="1"/>
          </p:cNvSpPr>
          <p:nvPr>
            <p:ph type="body" sz="quarter" idx="12"/>
          </p:nvPr>
        </p:nvSpPr>
        <p:spPr>
          <a:xfrm>
            <a:off x="4535383" y="4438572"/>
            <a:ext cx="2447925" cy="1116013"/>
          </a:xfrm>
          <a:prstGeom prst="rect">
            <a:avLst/>
          </a:prstGeom>
        </p:spPr>
        <p:txBody>
          <a:bodyPr/>
          <a:lstStyle>
            <a:lvl1pPr marL="0" indent="0">
              <a:buNone/>
              <a:defRPr sz="1600">
                <a:solidFill>
                  <a:schemeClr val="bg1"/>
                </a:solidFill>
              </a:defRPr>
            </a:lvl1pPr>
            <a:lvl2pPr>
              <a:defRPr sz="12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a:t>Cliquez pour modifier les styles du texte du masque</a:t>
            </a:r>
          </a:p>
          <a:p>
            <a:pPr lvl="1"/>
            <a:r>
              <a:rPr lang="fr-FR" dirty="0"/>
              <a:t>Deuxième niveau</a:t>
            </a:r>
          </a:p>
        </p:txBody>
      </p:sp>
      <p:sp>
        <p:nvSpPr>
          <p:cNvPr id="16" name="Espace réservé du texte 13"/>
          <p:cNvSpPr>
            <a:spLocks noGrp="1"/>
          </p:cNvSpPr>
          <p:nvPr>
            <p:ph type="body" sz="quarter" idx="13"/>
          </p:nvPr>
        </p:nvSpPr>
        <p:spPr>
          <a:xfrm>
            <a:off x="7660532" y="4438572"/>
            <a:ext cx="2447925" cy="1116013"/>
          </a:xfrm>
          <a:prstGeom prst="rect">
            <a:avLst/>
          </a:prstGeom>
        </p:spPr>
        <p:txBody>
          <a:bodyPr/>
          <a:lstStyle>
            <a:lvl1pPr marL="0" indent="0">
              <a:buNone/>
              <a:defRPr sz="1600">
                <a:solidFill>
                  <a:schemeClr val="bg1"/>
                </a:solidFill>
              </a:defRPr>
            </a:lvl1pPr>
            <a:lvl2pPr>
              <a:defRPr sz="12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a:t>Cliquez pour modifier les styles du texte du masque</a:t>
            </a:r>
          </a:p>
          <a:p>
            <a:pPr lvl="1"/>
            <a:r>
              <a:rPr lang="fr-FR" dirty="0"/>
              <a:t>Deuxième niveau</a:t>
            </a:r>
          </a:p>
        </p:txBody>
      </p:sp>
      <p:pic>
        <p:nvPicPr>
          <p:cNvPr id="17" name="Image 16">
            <a:extLst>
              <a:ext uri="{FF2B5EF4-FFF2-40B4-BE49-F238E27FC236}">
                <a16:creationId xmlns:a16="http://schemas.microsoft.com/office/drawing/2014/main" id="{D3226BCA-07CC-0741-869C-3003D6BF9155}"/>
              </a:ext>
            </a:extLst>
          </p:cNvPr>
          <p:cNvPicPr>
            <a:picLocks noChangeAspect="1"/>
          </p:cNvPicPr>
          <p:nvPr userDrawn="1"/>
        </p:nvPicPr>
        <p:blipFill>
          <a:blip r:embed="rId2"/>
          <a:stretch>
            <a:fillRect/>
          </a:stretch>
        </p:blipFill>
        <p:spPr>
          <a:xfrm>
            <a:off x="150303" y="6069146"/>
            <a:ext cx="761183" cy="652329"/>
          </a:xfrm>
          <a:prstGeom prst="rect">
            <a:avLst/>
          </a:prstGeom>
        </p:spPr>
      </p:pic>
    </p:spTree>
    <p:extLst>
      <p:ext uri="{BB962C8B-B14F-4D97-AF65-F5344CB8AC3E}">
        <p14:creationId xmlns:p14="http://schemas.microsoft.com/office/powerpoint/2010/main" val="21271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7C548-4439-AD47-9FE1-A539BF9255DD}" type="slidenum">
              <a:rPr lang="fr-FR" smtClean="0"/>
              <a:t>‹N°›</a:t>
            </a:fld>
            <a:endParaRPr lang="fr-FR"/>
          </a:p>
        </p:txBody>
      </p:sp>
    </p:spTree>
    <p:extLst>
      <p:ext uri="{BB962C8B-B14F-4D97-AF65-F5344CB8AC3E}">
        <p14:creationId xmlns:p14="http://schemas.microsoft.com/office/powerpoint/2010/main" val="185300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5" r:id="rId7"/>
    <p:sldLayoutId id="2147483667" r:id="rId8"/>
    <p:sldLayoutId id="2147483668" r:id="rId9"/>
    <p:sldLayoutId id="2147483669" r:id="rId10"/>
    <p:sldLayoutId id="2147483670" r:id="rId11"/>
    <p:sldLayoutId id="2147483672" r:id="rId12"/>
    <p:sldLayoutId id="2147483673" r:id="rId13"/>
    <p:sldLayoutId id="2147483677" r:id="rId14"/>
    <p:sldLayoutId id="2147483671" r:id="rId15"/>
    <p:sldLayoutId id="2147483676" r:id="rId16"/>
  </p:sldLayoutIdLst>
  <p:txStyles>
    <p:titleStyle>
      <a:lvl1pPr algn="l" defTabSz="914400" rtl="0" eaLnBrk="1" latinLnBrk="0" hangingPunct="1">
        <a:lnSpc>
          <a:spcPct val="90000"/>
        </a:lnSpc>
        <a:spcBef>
          <a:spcPct val="0"/>
        </a:spcBef>
        <a:buNone/>
        <a:defRPr sz="4400" b="1" i="0" kern="1200">
          <a:solidFill>
            <a:schemeClr val="tx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Open Sans SemiBold" charset="0"/>
          <a:ea typeface="Open Sans SemiBold" charset="0"/>
          <a:cs typeface="Open Sans Semi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b="0" i="1"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alisfa.fr/fonds-de-solidarite/"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hds.ocirp.fr/api/widget/medias/4773/ALISFA%20-%20Proc%C3%A9dure%20de%20versement%20des%20cotisations%20HDS.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D2BDA4-630C-AB59-E507-EACB513D230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C0B81DB4-835E-0729-0E2E-2BE12507ABD3}"/>
              </a:ext>
            </a:extLst>
          </p:cNvPr>
          <p:cNvSpPr>
            <a:spLocks noGrp="1"/>
          </p:cNvSpPr>
          <p:nvPr>
            <p:ph type="title"/>
          </p:nvPr>
        </p:nvSpPr>
        <p:spPr>
          <a:xfrm>
            <a:off x="4000500" y="0"/>
            <a:ext cx="8191500" cy="6918960"/>
          </a:xfrm>
          <a:solidFill>
            <a:schemeClr val="tx1"/>
          </a:solidFill>
        </p:spPr>
        <p:txBody>
          <a:bodyPr anchor="ctr"/>
          <a:lstStyle/>
          <a:p>
            <a:pPr algn="ctr"/>
            <a:r>
              <a:rPr lang="fr-FR" dirty="0"/>
              <a:t>Fonds de solidarité dans la Branche Alisfa</a:t>
            </a:r>
          </a:p>
        </p:txBody>
      </p:sp>
      <p:pic>
        <p:nvPicPr>
          <p:cNvPr id="4" name="Image 3" descr="Une image contenant texte, Police, logo, Graphique&#10;&#10;Description générée automatiquement">
            <a:extLst>
              <a:ext uri="{FF2B5EF4-FFF2-40B4-BE49-F238E27FC236}">
                <a16:creationId xmlns:a16="http://schemas.microsoft.com/office/drawing/2014/main" id="{41F61F95-FBD1-1D81-F683-6308361C0F0F}"/>
              </a:ext>
            </a:extLst>
          </p:cNvPr>
          <p:cNvPicPr>
            <a:picLocks noChangeAspect="1"/>
          </p:cNvPicPr>
          <p:nvPr/>
        </p:nvPicPr>
        <p:blipFill>
          <a:blip r:embed="rId2"/>
          <a:stretch>
            <a:fillRect/>
          </a:stretch>
        </p:blipFill>
        <p:spPr>
          <a:xfrm>
            <a:off x="11586" y="1368248"/>
            <a:ext cx="3988914" cy="3462672"/>
          </a:xfrm>
          <a:prstGeom prst="rect">
            <a:avLst/>
          </a:prstGeom>
        </p:spPr>
      </p:pic>
    </p:spTree>
    <p:extLst>
      <p:ext uri="{BB962C8B-B14F-4D97-AF65-F5344CB8AC3E}">
        <p14:creationId xmlns:p14="http://schemas.microsoft.com/office/powerpoint/2010/main" val="140131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D2BDA4-630C-AB59-E507-EACB513D230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C0B81DB4-835E-0729-0E2E-2BE12507ABD3}"/>
              </a:ext>
            </a:extLst>
          </p:cNvPr>
          <p:cNvSpPr>
            <a:spLocks noGrp="1"/>
          </p:cNvSpPr>
          <p:nvPr>
            <p:ph type="title"/>
          </p:nvPr>
        </p:nvSpPr>
        <p:spPr>
          <a:xfrm>
            <a:off x="4000500" y="0"/>
            <a:ext cx="8191500" cy="6918960"/>
          </a:xfrm>
          <a:solidFill>
            <a:schemeClr val="tx1"/>
          </a:solidFill>
        </p:spPr>
        <p:txBody>
          <a:bodyPr anchor="ctr"/>
          <a:lstStyle/>
          <a:p>
            <a:pPr algn="ctr"/>
            <a:r>
              <a:rPr lang="fr-FR" dirty="0"/>
              <a:t>La mise en place de nouvelles aides</a:t>
            </a:r>
          </a:p>
        </p:txBody>
      </p:sp>
      <p:pic>
        <p:nvPicPr>
          <p:cNvPr id="4" name="Image 3" descr="Une image contenant texte, Police, logo, Graphique&#10;&#10;Description générée automatiquement">
            <a:extLst>
              <a:ext uri="{FF2B5EF4-FFF2-40B4-BE49-F238E27FC236}">
                <a16:creationId xmlns:a16="http://schemas.microsoft.com/office/drawing/2014/main" id="{41F61F95-FBD1-1D81-F683-6308361C0F0F}"/>
              </a:ext>
            </a:extLst>
          </p:cNvPr>
          <p:cNvPicPr>
            <a:picLocks noChangeAspect="1"/>
          </p:cNvPicPr>
          <p:nvPr/>
        </p:nvPicPr>
        <p:blipFill>
          <a:blip r:embed="rId2"/>
          <a:stretch>
            <a:fillRect/>
          </a:stretch>
        </p:blipFill>
        <p:spPr>
          <a:xfrm>
            <a:off x="11586" y="1368248"/>
            <a:ext cx="3988914" cy="3462672"/>
          </a:xfrm>
          <a:prstGeom prst="rect">
            <a:avLst/>
          </a:prstGeom>
        </p:spPr>
      </p:pic>
    </p:spTree>
    <p:extLst>
      <p:ext uri="{BB962C8B-B14F-4D97-AF65-F5344CB8AC3E}">
        <p14:creationId xmlns:p14="http://schemas.microsoft.com/office/powerpoint/2010/main" val="401965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La mise en place de nouvelles aides </a:t>
            </a:r>
          </a:p>
        </p:txBody>
      </p:sp>
      <p:sp>
        <p:nvSpPr>
          <p:cNvPr id="3" name="Espace réservé du texte 2"/>
          <p:cNvSpPr>
            <a:spLocks noGrp="1"/>
          </p:cNvSpPr>
          <p:nvPr>
            <p:ph type="body" sz="quarter" idx="12"/>
          </p:nvPr>
        </p:nvSpPr>
        <p:spPr>
          <a:xfrm>
            <a:off x="262913" y="1190595"/>
            <a:ext cx="11805956" cy="5512355"/>
          </a:xfrm>
        </p:spPr>
        <p:txBody>
          <a:bodyPr/>
          <a:lstStyle/>
          <a:p>
            <a:pPr marL="0" indent="0" algn="just">
              <a:lnSpc>
                <a:spcPct val="107000"/>
              </a:lnSpc>
              <a:spcAft>
                <a:spcPts val="600"/>
              </a:spcAft>
              <a:buNone/>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De nouvelles aides financières ont été mises en place par la CPSP à compter du 15 octobre 2024 :</a:t>
            </a:r>
          </a:p>
          <a:p>
            <a:pPr algn="just">
              <a:lnSpc>
                <a:spcPct val="107000"/>
              </a:lnSpc>
              <a:spcAft>
                <a:spcPts val="600"/>
              </a:spcAft>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En cas de soutien scolaire, </a:t>
            </a:r>
          </a:p>
          <a:p>
            <a:pPr algn="just">
              <a:lnSpc>
                <a:spcPct val="107000"/>
              </a:lnSpc>
              <a:spcAft>
                <a:spcPts val="600"/>
              </a:spcAft>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Pour la prise en charge de la complémentaire santé d’un orphelin d’un salarié de la Branche assuré dans le cadre de la recommandation,</a:t>
            </a:r>
          </a:p>
          <a:p>
            <a:pPr algn="just">
              <a:lnSpc>
                <a:spcPct val="107000"/>
              </a:lnSpc>
              <a:spcAft>
                <a:spcPts val="600"/>
              </a:spcAft>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Pour les frais d’obsèques,</a:t>
            </a:r>
          </a:p>
          <a:p>
            <a:pPr algn="just">
              <a:lnSpc>
                <a:spcPct val="107000"/>
              </a:lnSpc>
              <a:spcAft>
                <a:spcPts val="600"/>
              </a:spcAft>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Pour l’achat de matériel en lien avec une situation de handicap,</a:t>
            </a:r>
          </a:p>
          <a:p>
            <a:pPr algn="just">
              <a:lnSpc>
                <a:spcPct val="107000"/>
              </a:lnSpc>
              <a:spcAft>
                <a:spcPts val="600"/>
              </a:spcAft>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Pour la réparation d’un véhicule, </a:t>
            </a:r>
          </a:p>
          <a:p>
            <a:pPr algn="just">
              <a:lnSpc>
                <a:spcPct val="107000"/>
              </a:lnSpc>
              <a:spcAft>
                <a:spcPts val="600"/>
              </a:spcAft>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Une aide à l’achat d’un vélo électrique, </a:t>
            </a:r>
          </a:p>
          <a:p>
            <a:pPr algn="just">
              <a:lnSpc>
                <a:spcPct val="107000"/>
              </a:lnSpc>
              <a:spcAft>
                <a:spcPts val="600"/>
              </a:spcAft>
            </a:pPr>
            <a:endPar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600"/>
              </a:spcAft>
            </a:pPr>
            <a:endPar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600"/>
              </a:spcAft>
            </a:pPr>
            <a:endPar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Aft>
                <a:spcPts val="600"/>
              </a:spcAft>
              <a:buNone/>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t>
            </a:r>
          </a:p>
          <a:p>
            <a:pPr marL="1828800" lvl="4" indent="0">
              <a:buNone/>
            </a:pPr>
            <a:endParaRPr lang="fr-FR" dirty="0"/>
          </a:p>
        </p:txBody>
      </p:sp>
    </p:spTree>
    <p:extLst>
      <p:ext uri="{BB962C8B-B14F-4D97-AF65-F5344CB8AC3E}">
        <p14:creationId xmlns:p14="http://schemas.microsoft.com/office/powerpoint/2010/main" val="89012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4" y="55608"/>
            <a:ext cx="11238073"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Conditions pour bénéficier de ces aides</a:t>
            </a:r>
          </a:p>
        </p:txBody>
      </p:sp>
      <p:sp>
        <p:nvSpPr>
          <p:cNvPr id="7" name="ZoneTexte 6">
            <a:extLst>
              <a:ext uri="{FF2B5EF4-FFF2-40B4-BE49-F238E27FC236}">
                <a16:creationId xmlns:a16="http://schemas.microsoft.com/office/drawing/2014/main" id="{DC748513-3736-20EB-301C-1907C42ECEEF}"/>
              </a:ext>
            </a:extLst>
          </p:cNvPr>
          <p:cNvSpPr txBox="1"/>
          <p:nvPr/>
        </p:nvSpPr>
        <p:spPr>
          <a:xfrm>
            <a:off x="571500" y="1749393"/>
            <a:ext cx="5025537"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soutien scolaire d’enfants « ayant droits » en grandes difficultés scolaires au sein d’une famille monoparentale.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400 € maximum en fonction des frais réels.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Livret de famille ou acte de naissance;  bulletins scolaires, facture enseignant, document justifiant la monoparentalité.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8" name="Rectangle 7">
            <a:extLst>
              <a:ext uri="{FF2B5EF4-FFF2-40B4-BE49-F238E27FC236}">
                <a16:creationId xmlns:a16="http://schemas.microsoft.com/office/drawing/2014/main" id="{B0103865-1B4F-CECF-5C01-7DA67A7F763B}"/>
              </a:ext>
            </a:extLst>
          </p:cNvPr>
          <p:cNvSpPr/>
          <p:nvPr/>
        </p:nvSpPr>
        <p:spPr>
          <a:xfrm>
            <a:off x="571500" y="1191304"/>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Soutien scolaire</a:t>
            </a:r>
          </a:p>
        </p:txBody>
      </p:sp>
      <p:sp>
        <p:nvSpPr>
          <p:cNvPr id="9" name="Rectangle 8">
            <a:extLst>
              <a:ext uri="{FF2B5EF4-FFF2-40B4-BE49-F238E27FC236}">
                <a16:creationId xmlns:a16="http://schemas.microsoft.com/office/drawing/2014/main" id="{20A0FDEC-8ABA-2519-F15A-B5029CB449CA}"/>
              </a:ext>
            </a:extLst>
          </p:cNvPr>
          <p:cNvSpPr/>
          <p:nvPr/>
        </p:nvSpPr>
        <p:spPr>
          <a:xfrm>
            <a:off x="6328553" y="1219170"/>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PEC de ma complémentaire santé pour les orphelins</a:t>
            </a:r>
          </a:p>
        </p:txBody>
      </p:sp>
      <p:sp>
        <p:nvSpPr>
          <p:cNvPr id="10" name="Rectangle 9">
            <a:extLst>
              <a:ext uri="{FF2B5EF4-FFF2-40B4-BE49-F238E27FC236}">
                <a16:creationId xmlns:a16="http://schemas.microsoft.com/office/drawing/2014/main" id="{4FABD496-555B-91D6-E6E9-B5FE90576C86}"/>
              </a:ext>
            </a:extLst>
          </p:cNvPr>
          <p:cNvSpPr/>
          <p:nvPr/>
        </p:nvSpPr>
        <p:spPr>
          <a:xfrm>
            <a:off x="3583231" y="3715429"/>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Frais d’obsèques</a:t>
            </a:r>
          </a:p>
        </p:txBody>
      </p:sp>
      <p:sp>
        <p:nvSpPr>
          <p:cNvPr id="15" name="ZoneTexte 14">
            <a:extLst>
              <a:ext uri="{FF2B5EF4-FFF2-40B4-BE49-F238E27FC236}">
                <a16:creationId xmlns:a16="http://schemas.microsoft.com/office/drawing/2014/main" id="{DE77A3F9-297B-15D8-DD20-F41052AA6F33}"/>
              </a:ext>
            </a:extLst>
          </p:cNvPr>
          <p:cNvSpPr txBox="1"/>
          <p:nvPr/>
        </p:nvSpPr>
        <p:spPr>
          <a:xfrm>
            <a:off x="6328553" y="1790671"/>
            <a:ext cx="5025537"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Prise en charge du régime de base de la complémentaire santé pour les orphelins d’un salarié de la branche décédé.</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100% de la cotisation « régime de base » deux ans  forfait au max 1200 euros par an. </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Pièces déjà détenues par l’organisme assureur dès lors que l’enfant perçoit une rente éducation.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16" name="ZoneTexte 15">
            <a:extLst>
              <a:ext uri="{FF2B5EF4-FFF2-40B4-BE49-F238E27FC236}">
                <a16:creationId xmlns:a16="http://schemas.microsoft.com/office/drawing/2014/main" id="{3815F0EF-AC49-D519-9A4A-EDC5CB1D3D79}"/>
              </a:ext>
            </a:extLst>
          </p:cNvPr>
          <p:cNvSpPr txBox="1"/>
          <p:nvPr/>
        </p:nvSpPr>
        <p:spPr>
          <a:xfrm>
            <a:off x="1619250" y="4239306"/>
            <a:ext cx="8858249"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Aide aux frais d’obsèques d’un salarié de la branche ou ayant droit (</a:t>
            </a:r>
            <a:r>
              <a:rPr kumimoji="0" lang="fr-FR" sz="1200" b="0" i="0" u="sng"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point d’attention : </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cette aide ne se substitue aux aides existantes).</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4 000 € maximum en fonction des frais réels pour les salariés ayant un revenu fiscal de 25 000 € par part fiscale.</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2 000 € maximum en fonction des frais réels pour les salariés ayant un revenu fiscal compris entre 25 000 € et 30 000 €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Livret de famille (ou autre pièce justifiant le lien de parenté; acte de décès; factures pompes funèbres.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9501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4" y="55608"/>
            <a:ext cx="11238073"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Conditions pour bénéficier de ces aides</a:t>
            </a:r>
          </a:p>
        </p:txBody>
      </p:sp>
      <p:sp>
        <p:nvSpPr>
          <p:cNvPr id="8" name="Rectangle 7">
            <a:extLst>
              <a:ext uri="{FF2B5EF4-FFF2-40B4-BE49-F238E27FC236}">
                <a16:creationId xmlns:a16="http://schemas.microsoft.com/office/drawing/2014/main" id="{B0103865-1B4F-CECF-5C01-7DA67A7F763B}"/>
              </a:ext>
            </a:extLst>
          </p:cNvPr>
          <p:cNvSpPr/>
          <p:nvPr/>
        </p:nvSpPr>
        <p:spPr>
          <a:xfrm>
            <a:off x="571500" y="1145864"/>
            <a:ext cx="5409017" cy="56465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Achat de matériel en lien avec une situation de handicap</a:t>
            </a:r>
          </a:p>
        </p:txBody>
      </p:sp>
      <p:sp>
        <p:nvSpPr>
          <p:cNvPr id="9" name="Rectangle 8">
            <a:extLst>
              <a:ext uri="{FF2B5EF4-FFF2-40B4-BE49-F238E27FC236}">
                <a16:creationId xmlns:a16="http://schemas.microsoft.com/office/drawing/2014/main" id="{20A0FDEC-8ABA-2519-F15A-B5029CB449CA}"/>
              </a:ext>
            </a:extLst>
          </p:cNvPr>
          <p:cNvSpPr/>
          <p:nvPr/>
        </p:nvSpPr>
        <p:spPr>
          <a:xfrm>
            <a:off x="6328553" y="1162370"/>
            <a:ext cx="5409017" cy="56465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Réparation du véhicule</a:t>
            </a:r>
          </a:p>
        </p:txBody>
      </p:sp>
      <p:sp>
        <p:nvSpPr>
          <p:cNvPr id="10" name="Rectangle 9">
            <a:extLst>
              <a:ext uri="{FF2B5EF4-FFF2-40B4-BE49-F238E27FC236}">
                <a16:creationId xmlns:a16="http://schemas.microsoft.com/office/drawing/2014/main" id="{4FABD496-555B-91D6-E6E9-B5FE90576C86}"/>
              </a:ext>
            </a:extLst>
          </p:cNvPr>
          <p:cNvSpPr/>
          <p:nvPr/>
        </p:nvSpPr>
        <p:spPr>
          <a:xfrm>
            <a:off x="3032855" y="3935989"/>
            <a:ext cx="5787413"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Achat d’un vélo électrique</a:t>
            </a:r>
          </a:p>
        </p:txBody>
      </p:sp>
      <p:sp>
        <p:nvSpPr>
          <p:cNvPr id="3" name="ZoneTexte 2">
            <a:extLst>
              <a:ext uri="{FF2B5EF4-FFF2-40B4-BE49-F238E27FC236}">
                <a16:creationId xmlns:a16="http://schemas.microsoft.com/office/drawing/2014/main" id="{3F23CA95-F9CF-654D-C6C7-34CFA8B48F03}"/>
              </a:ext>
            </a:extLst>
          </p:cNvPr>
          <p:cNvSpPr txBox="1"/>
          <p:nvPr/>
        </p:nvSpPr>
        <p:spPr>
          <a:xfrm>
            <a:off x="571500" y="1789153"/>
            <a:ext cx="5409017" cy="2077201"/>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Aide spécifique à l’achat de matériel en direction des personnes en situation d’handicap, ainsi que pour leurs ayant droits, couverts dans le cadre de la recommandation.</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3 000 € maximum par salarié ou ayant droit du salarié.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Livret de famille ou toute autre pièce justifiant le lien de parenté si l’aide concernant l’ayant droit, devis ou facture du matériel.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4" name="ZoneTexte 3">
            <a:extLst>
              <a:ext uri="{FF2B5EF4-FFF2-40B4-BE49-F238E27FC236}">
                <a16:creationId xmlns:a16="http://schemas.microsoft.com/office/drawing/2014/main" id="{DCEEF060-C1C3-C90D-EC2C-B56AF4EC0D0D}"/>
              </a:ext>
            </a:extLst>
          </p:cNvPr>
          <p:cNvSpPr txBox="1"/>
          <p:nvPr/>
        </p:nvSpPr>
        <p:spPr>
          <a:xfrm>
            <a:off x="6328553" y="1785166"/>
            <a:ext cx="5409017" cy="2077201"/>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Aide à la réparation d’un véhicule personnel utilisé dans le cadre professionnel.</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500 € en fonction des frais réels.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Attestation d’assurance du véhicule immobilisé, mentionnant l’utilisation du véhicule dans le cadre professionnel ou attestation de l’employeur.</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Facture(s) du garage mentionnant la franchise ou le montant payée directement par le salarié.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5" name="ZoneTexte 4">
            <a:extLst>
              <a:ext uri="{FF2B5EF4-FFF2-40B4-BE49-F238E27FC236}">
                <a16:creationId xmlns:a16="http://schemas.microsoft.com/office/drawing/2014/main" id="{935D0370-EF8D-A8B7-112F-2AEDB9E86935}"/>
              </a:ext>
            </a:extLst>
          </p:cNvPr>
          <p:cNvSpPr txBox="1"/>
          <p:nvPr/>
        </p:nvSpPr>
        <p:spPr>
          <a:xfrm>
            <a:off x="3037588" y="4443097"/>
            <a:ext cx="5782680" cy="1565818"/>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Aide à l’achat d’un vélo électrique utilisé pour se rendre à son travail.</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1 000 € par salarié en fonction des frais réels.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Facture d’achat, attestation sur l’honneur.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48932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La mise en place de nouvelles aides </a:t>
            </a:r>
          </a:p>
        </p:txBody>
      </p:sp>
      <p:sp>
        <p:nvSpPr>
          <p:cNvPr id="3" name="Espace réservé du texte 2"/>
          <p:cNvSpPr>
            <a:spLocks noGrp="1"/>
          </p:cNvSpPr>
          <p:nvPr>
            <p:ph type="body" sz="quarter" idx="12"/>
          </p:nvPr>
        </p:nvSpPr>
        <p:spPr>
          <a:xfrm>
            <a:off x="262913" y="1190595"/>
            <a:ext cx="11805956" cy="5512355"/>
          </a:xfrm>
        </p:spPr>
        <p:txBody>
          <a:bodyPr/>
          <a:lstStyle/>
          <a:p>
            <a:pPr marL="0" indent="0" algn="just">
              <a:lnSpc>
                <a:spcPct val="107000"/>
              </a:lnSpc>
              <a:spcAft>
                <a:spcPts val="600"/>
              </a:spcAft>
              <a:buFont typeface="Arial" panose="020B0604020202020204" pitchFamily="34" charset="0"/>
              <a:buNone/>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De nouveaux services d’accompagnement sont mis en place à compter du 15 octobre 2024 :</a:t>
            </a:r>
          </a:p>
          <a:p>
            <a:pPr algn="just">
              <a:lnSpc>
                <a:spcPct val="107000"/>
              </a:lnSpc>
              <a:spcAft>
                <a:spcPts val="600"/>
              </a:spcAft>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Dispositif de soutien psychologique, </a:t>
            </a:r>
          </a:p>
          <a:p>
            <a:pPr algn="just">
              <a:lnSpc>
                <a:spcPct val="107000"/>
              </a:lnSpc>
              <a:spcAft>
                <a:spcPts val="600"/>
              </a:spcAft>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Aide à la mise en place de stages de prévention aux risques routiers,</a:t>
            </a:r>
          </a:p>
          <a:p>
            <a:pPr algn="just">
              <a:lnSpc>
                <a:spcPct val="107000"/>
              </a:lnSpc>
              <a:spcAft>
                <a:spcPts val="600"/>
              </a:spcAft>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Aides financières spécifiques en direction des entreprises des DROM/CROM pour la mise en place de diagnostic RPS et TMS,</a:t>
            </a:r>
          </a:p>
          <a:p>
            <a:pPr algn="just">
              <a:lnSpc>
                <a:spcPct val="107000"/>
              </a:lnSpc>
              <a:spcAft>
                <a:spcPts val="600"/>
              </a:spcAft>
            </a:pPr>
            <a:endParaRPr lang="fr-FR" sz="20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600"/>
              </a:spcAft>
            </a:pPr>
            <a:endParaRPr lang="fr-FR" sz="20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Aft>
                <a:spcPts val="600"/>
              </a:spcAft>
            </a:pPr>
            <a:endPar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Aft>
                <a:spcPts val="600"/>
              </a:spcAft>
              <a:buNone/>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t>
            </a:r>
          </a:p>
          <a:p>
            <a:pPr marL="1828800" lvl="4" indent="0">
              <a:buNone/>
            </a:pPr>
            <a:endParaRPr lang="fr-FR" dirty="0"/>
          </a:p>
        </p:txBody>
      </p:sp>
    </p:spTree>
    <p:extLst>
      <p:ext uri="{BB962C8B-B14F-4D97-AF65-F5344CB8AC3E}">
        <p14:creationId xmlns:p14="http://schemas.microsoft.com/office/powerpoint/2010/main" val="57547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4" y="55608"/>
            <a:ext cx="11238073"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Conditions pour bénéficier de ces aides</a:t>
            </a:r>
          </a:p>
        </p:txBody>
      </p:sp>
      <p:sp>
        <p:nvSpPr>
          <p:cNvPr id="6" name="ZoneTexte 5">
            <a:extLst>
              <a:ext uri="{FF2B5EF4-FFF2-40B4-BE49-F238E27FC236}">
                <a16:creationId xmlns:a16="http://schemas.microsoft.com/office/drawing/2014/main" id="{BB5CC9A8-F733-CB40-30B5-2844A83C1CAC}"/>
              </a:ext>
            </a:extLst>
          </p:cNvPr>
          <p:cNvSpPr txBox="1"/>
          <p:nvPr/>
        </p:nvSpPr>
        <p:spPr>
          <a:xfrm>
            <a:off x="571500" y="1825593"/>
            <a:ext cx="5340863" cy="1832007"/>
          </a:xfrm>
          <a:prstGeom prst="rect">
            <a:avLst/>
          </a:prstGeom>
          <a:solidFill>
            <a:srgbClr val="F8F8F8"/>
          </a:solidFill>
        </p:spPr>
        <p:txBody>
          <a:bodyPr wrap="square">
            <a:noAutofit/>
          </a:bodyPr>
          <a:lstStyle>
            <a:defPPr>
              <a:defRPr lang="fr-FR"/>
            </a:defPPr>
            <a:lvl1pPr marR="0" lvl="0" indent="0" algn="just" fontAlgn="auto">
              <a:buClr>
                <a:srgbClr val="4472C4">
                  <a:lumMod val="75000"/>
                </a:srgbClr>
              </a:buClr>
              <a:buSzTx/>
              <a:buFontTx/>
              <a:buNone/>
              <a:tabLst/>
              <a:defRPr sz="1200" b="1">
                <a:solidFill>
                  <a:srgbClr val="4472C4">
                    <a:lumMod val="75000"/>
                  </a:srgbClr>
                </a:solidFill>
                <a:latin typeface="Arial Narrow" panose="020B0606020202030204" pitchFamily="34" charset="0"/>
              </a:defRPr>
            </a:lvl1p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Pour le salarié </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t>
            </a:r>
          </a:p>
          <a:p>
            <a:pPr marL="171450" marR="0" lvl="0" indent="-171450" algn="just" defTabSz="914400" rtl="0" eaLnBrk="1" fontAlgn="auto" latinLnBrk="0" hangingPunct="1">
              <a:lnSpc>
                <a:spcPct val="100000"/>
              </a:lnSpc>
              <a:spcBef>
                <a:spcPts val="0"/>
              </a:spcBef>
              <a:spcAft>
                <a:spcPts val="0"/>
              </a:spcAft>
              <a:buClr>
                <a:srgbClr val="4472C4">
                  <a:lumMod val="75000"/>
                </a:srgbClr>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l’accompagner de manière anonyme pour faire face aux problèmes rencontrés dans le cadre du travail, et/ou en lien avec des problématiques plus personnelles.</a:t>
            </a:r>
          </a:p>
          <a:p>
            <a:pPr marL="171450" marR="0" lvl="0" indent="-171450" algn="just" defTabSz="914400" rtl="0" eaLnBrk="1" fontAlgn="auto" latinLnBrk="0" hangingPunct="1">
              <a:lnSpc>
                <a:spcPct val="100000"/>
              </a:lnSpc>
              <a:spcBef>
                <a:spcPts val="0"/>
              </a:spcBef>
              <a:spcAft>
                <a:spcPts val="0"/>
              </a:spcAft>
              <a:buClr>
                <a:srgbClr val="4472C4">
                  <a:lumMod val="75000"/>
                </a:srgbClr>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Le salarié qui a besoin d’un accompagnement contacte un psychologue via un numéro vert dédié ou par </a:t>
            </a:r>
            <a:r>
              <a:rPr kumimoji="0" lang="fr-FR" sz="1200" b="0" i="0" u="none" strike="noStrike" kern="1200" cap="none" spc="0" normalizeH="0" baseline="0" noProof="0" dirty="0" err="1">
                <a:ln>
                  <a:noFill/>
                </a:ln>
                <a:solidFill>
                  <a:srgbClr val="4472C4">
                    <a:lumMod val="75000"/>
                  </a:srgbClr>
                </a:solidFill>
                <a:effectLst/>
                <a:uLnTx/>
                <a:uFillTx/>
                <a:latin typeface="Arial Narrow" panose="020B0606020202030204" pitchFamily="34" charset="0"/>
                <a:ea typeface="+mn-ea"/>
                <a:cs typeface="+mn-cs"/>
              </a:rPr>
              <a:t>visio</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via la plateforme du prestataire.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Pour l’entreprise : </a:t>
            </a:r>
          </a:p>
          <a:p>
            <a:pPr marL="171450" marR="0" lvl="0" indent="-171450" algn="just" defTabSz="914400" rtl="0" eaLnBrk="1" fontAlgn="auto" latinLnBrk="0" hangingPunct="1">
              <a:lnSpc>
                <a:spcPct val="100000"/>
              </a:lnSpc>
              <a:spcBef>
                <a:spcPts val="0"/>
              </a:spcBef>
              <a:spcAft>
                <a:spcPts val="0"/>
              </a:spcAft>
              <a:buClr>
                <a:srgbClr val="4472C4">
                  <a:lumMod val="75000"/>
                </a:srgbClr>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l’accompagner dans la gestion des évènements traumatiques, prévenir et réduire les sources de tensions et désamorcer des situations de conflits potentiels.</a:t>
            </a:r>
          </a:p>
          <a:p>
            <a:pPr marL="171450" marR="0" lvl="0" indent="-171450" algn="just" defTabSz="914400" rtl="0" eaLnBrk="1" fontAlgn="auto" latinLnBrk="0" hangingPunct="1">
              <a:lnSpc>
                <a:spcPct val="100000"/>
              </a:lnSpc>
              <a:spcBef>
                <a:spcPts val="0"/>
              </a:spcBef>
              <a:spcAft>
                <a:spcPts val="0"/>
              </a:spcAft>
              <a:buClr>
                <a:srgbClr val="4472C4">
                  <a:lumMod val="75000"/>
                </a:srgbClr>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L’employeur qui souhaite mettre en place un groupe de parole ou une cellule de crise fait sa demande via un numéro vert dédié.</a:t>
            </a:r>
          </a:p>
        </p:txBody>
      </p:sp>
      <p:sp>
        <p:nvSpPr>
          <p:cNvPr id="7" name="Rectangle 6">
            <a:extLst>
              <a:ext uri="{FF2B5EF4-FFF2-40B4-BE49-F238E27FC236}">
                <a16:creationId xmlns:a16="http://schemas.microsoft.com/office/drawing/2014/main" id="{5B33CDC6-48BD-DAB2-B398-7480CD51D392}"/>
              </a:ext>
            </a:extLst>
          </p:cNvPr>
          <p:cNvSpPr/>
          <p:nvPr/>
        </p:nvSpPr>
        <p:spPr>
          <a:xfrm>
            <a:off x="571500" y="1191304"/>
            <a:ext cx="5340863" cy="56465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Dispositif de soutien psychologique</a:t>
            </a:r>
          </a:p>
        </p:txBody>
      </p:sp>
      <p:sp>
        <p:nvSpPr>
          <p:cNvPr id="8" name="Rectangle 7">
            <a:extLst>
              <a:ext uri="{FF2B5EF4-FFF2-40B4-BE49-F238E27FC236}">
                <a16:creationId xmlns:a16="http://schemas.microsoft.com/office/drawing/2014/main" id="{F70C230B-B936-387A-7D43-E72249297DF2}"/>
              </a:ext>
            </a:extLst>
          </p:cNvPr>
          <p:cNvSpPr/>
          <p:nvPr/>
        </p:nvSpPr>
        <p:spPr>
          <a:xfrm>
            <a:off x="6328553" y="1219170"/>
            <a:ext cx="5340863" cy="56465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Stages de prévention des risques routiers</a:t>
            </a:r>
          </a:p>
        </p:txBody>
      </p:sp>
      <p:sp>
        <p:nvSpPr>
          <p:cNvPr id="9" name="Rectangle 8">
            <a:extLst>
              <a:ext uri="{FF2B5EF4-FFF2-40B4-BE49-F238E27FC236}">
                <a16:creationId xmlns:a16="http://schemas.microsoft.com/office/drawing/2014/main" id="{B52209FE-A39E-22DF-02FC-58AA37AF4FA7}"/>
              </a:ext>
            </a:extLst>
          </p:cNvPr>
          <p:cNvSpPr/>
          <p:nvPr/>
        </p:nvSpPr>
        <p:spPr>
          <a:xfrm>
            <a:off x="2476500" y="3867828"/>
            <a:ext cx="6972299" cy="56465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Aides financières spécifiques pour la mise en place de diagnostics RPS et TMS dans les DROM/CROM</a:t>
            </a:r>
          </a:p>
        </p:txBody>
      </p:sp>
      <p:sp>
        <p:nvSpPr>
          <p:cNvPr id="10" name="ZoneTexte 9">
            <a:extLst>
              <a:ext uri="{FF2B5EF4-FFF2-40B4-BE49-F238E27FC236}">
                <a16:creationId xmlns:a16="http://schemas.microsoft.com/office/drawing/2014/main" id="{DEF99B1C-F93F-72DA-8CFC-33684CE9ECE4}"/>
              </a:ext>
            </a:extLst>
          </p:cNvPr>
          <p:cNvSpPr txBox="1"/>
          <p:nvPr/>
        </p:nvSpPr>
        <p:spPr>
          <a:xfrm>
            <a:off x="1390650" y="4470189"/>
            <a:ext cx="9277350" cy="1463886"/>
          </a:xfrm>
          <a:prstGeom prst="rect">
            <a:avLst/>
          </a:prstGeom>
          <a:solidFill>
            <a:srgbClr val="F8F8F8"/>
          </a:solidFill>
        </p:spPr>
        <p:txBody>
          <a:bodyPr wrap="square">
            <a:noAutofit/>
          </a:bodyPr>
          <a:lstStyle>
            <a:defPPr>
              <a:defRPr lang="fr-FR"/>
            </a:defPPr>
            <a:lvl1pPr marR="0" lvl="0" indent="0" algn="just" fontAlgn="auto">
              <a:buClr>
                <a:srgbClr val="4472C4">
                  <a:lumMod val="75000"/>
                </a:srgbClr>
              </a:buClr>
              <a:buSzTx/>
              <a:buFontTx/>
              <a:buNone/>
              <a:tabLst/>
              <a:defRPr sz="1200" b="1">
                <a:solidFill>
                  <a:srgbClr val="4472C4">
                    <a:lumMod val="75000"/>
                  </a:srgbClr>
                </a:solidFill>
                <a:latin typeface="Arial Narrow" panose="020B0606020202030204" pitchFamily="34" charset="0"/>
              </a:defRPr>
            </a:lvl1p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Objectif de l’action</a:t>
            </a:r>
          </a:p>
          <a:p>
            <a:pPr marL="171450" marR="0" lvl="0" indent="-171450" algn="just" defTabSz="914400" rtl="0" eaLnBrk="1" fontAlgn="auto" latinLnBrk="0" hangingPunct="1">
              <a:lnSpc>
                <a:spcPct val="100000"/>
              </a:lnSpc>
              <a:spcBef>
                <a:spcPts val="0"/>
              </a:spcBef>
              <a:spcAft>
                <a:spcPts val="0"/>
              </a:spcAft>
              <a:buClr>
                <a:srgbClr val="4472C4">
                  <a:lumMod val="75000"/>
                </a:srgbClr>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Aides spécifiques en direction des entreprises des DROM/CROM  dans le cadre de diagnostic RPS/TMS, si le prestataire charge de la prévention de ces deux risques n’est pas en capacité d’intervenir sur place.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a:t>
            </a:r>
          </a:p>
          <a:p>
            <a:pPr marL="171450" marR="0" lvl="0" indent="-171450" algn="just" defTabSz="914400" rtl="0" eaLnBrk="1" fontAlgn="auto" latinLnBrk="0" hangingPunct="1">
              <a:lnSpc>
                <a:spcPct val="100000"/>
              </a:lnSpc>
              <a:spcBef>
                <a:spcPts val="0"/>
              </a:spcBef>
              <a:spcAft>
                <a:spcPts val="0"/>
              </a:spcAft>
              <a:buClr>
                <a:srgbClr val="4472C4">
                  <a:lumMod val="75000"/>
                </a:srgbClr>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2 500 € par entreprise.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Pièces justificatives nécessaires : </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cahier des charges, devis de l’action, PV (CSE existant : copie de l’avis favorable; pas de CSE : décision commune employeur et référent santé; ni référent santé ni CSE : PV de carence).</a:t>
            </a:r>
          </a:p>
        </p:txBody>
      </p:sp>
      <p:sp>
        <p:nvSpPr>
          <p:cNvPr id="11" name="ZoneTexte 10">
            <a:extLst>
              <a:ext uri="{FF2B5EF4-FFF2-40B4-BE49-F238E27FC236}">
                <a16:creationId xmlns:a16="http://schemas.microsoft.com/office/drawing/2014/main" id="{53D9D1DC-36DA-4CBD-07C1-97FCA495E676}"/>
              </a:ext>
            </a:extLst>
          </p:cNvPr>
          <p:cNvSpPr txBox="1"/>
          <p:nvPr/>
        </p:nvSpPr>
        <p:spPr>
          <a:xfrm>
            <a:off x="6328553" y="1825593"/>
            <a:ext cx="5340863" cy="1832007"/>
          </a:xfrm>
          <a:prstGeom prst="rect">
            <a:avLst/>
          </a:prstGeom>
          <a:solidFill>
            <a:srgbClr val="F8F8F8"/>
          </a:solidFill>
        </p:spPr>
        <p:txBody>
          <a:bodyPr wrap="square">
            <a:normAutofit fontScale="47500" lnSpcReduction="20000"/>
          </a:bodyPr>
          <a:lstStyle/>
          <a:p>
            <a:pPr marL="0" marR="0" lvl="0" indent="0" algn="just" defTabSz="914400" rtl="0" eaLnBrk="1" fontAlgn="auto" latinLnBrk="0" hangingPunct="1">
              <a:lnSpc>
                <a:spcPct val="150000"/>
              </a:lnSpc>
              <a:spcBef>
                <a:spcPts val="200"/>
              </a:spcBef>
              <a:spcAft>
                <a:spcPts val="200"/>
              </a:spcAft>
              <a:buClr>
                <a:srgbClr val="4472C4">
                  <a:lumMod val="75000"/>
                </a:srgbClr>
              </a:buClr>
              <a:buSzTx/>
              <a:buFontTx/>
              <a:buNone/>
              <a:tabLst/>
              <a:defRPr/>
            </a:pPr>
            <a:r>
              <a:rPr kumimoji="0" lang="fr-FR" sz="2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Objectif de l’action</a:t>
            </a:r>
          </a:p>
          <a:p>
            <a:pPr marL="285750" marR="0" lvl="0" indent="-2857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fr-FR" sz="25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Accompagner les salariés d’une structure de la branche dans la mise en œuvre des actions et bonnes pratiques pour prévenir les risques routiers et les accidents (Eco-conduite, bons réflexes en cas d’accident, conduites de nuit, freinage d’urgence, etc.).</a:t>
            </a:r>
          </a:p>
          <a:p>
            <a:pPr marL="0" marR="0" lvl="0" indent="0" algn="just" defTabSz="914400" rtl="0" eaLnBrk="1" fontAlgn="auto" latinLnBrk="0" hangingPunct="1">
              <a:lnSpc>
                <a:spcPct val="150000"/>
              </a:lnSpc>
              <a:spcBef>
                <a:spcPts val="200"/>
              </a:spcBef>
              <a:spcAft>
                <a:spcPts val="200"/>
              </a:spcAft>
              <a:buClr>
                <a:srgbClr val="4472C4">
                  <a:lumMod val="75000"/>
                </a:srgbClr>
              </a:buClr>
              <a:buSzTx/>
              <a:buFontTx/>
              <a:buNone/>
              <a:tabLst/>
              <a:defRPr/>
            </a:pPr>
            <a:r>
              <a:rPr kumimoji="0" lang="fr-FR" sz="2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Type de prestations </a:t>
            </a:r>
          </a:p>
          <a:p>
            <a:pPr marL="285750" marR="0" lvl="0" indent="-285750" algn="just" defTabSz="91440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fr-FR" sz="23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Action 1 : sensibilisation « sécurité routière »- tests interactifs, diffusion de vidéo de mise en situation, échanges sous forme de questions – réponses, etc.</a:t>
            </a:r>
          </a:p>
          <a:p>
            <a:pPr marL="285750" marR="0" lvl="0" indent="-285750" algn="just" defTabSz="914400" rtl="0" eaLnBrk="1" fontAlgn="auto" latinLnBrk="0" hangingPunct="1">
              <a:lnSpc>
                <a:spcPct val="120000"/>
              </a:lnSpc>
              <a:spcBef>
                <a:spcPts val="200"/>
              </a:spcBef>
              <a:spcAft>
                <a:spcPts val="200"/>
              </a:spcAft>
              <a:buClrTx/>
              <a:buSzTx/>
              <a:buFont typeface="Arial" panose="020B0604020202020204" pitchFamily="34" charset="0"/>
              <a:buChar char="•"/>
              <a:tabLst/>
              <a:defRPr/>
            </a:pPr>
            <a:r>
              <a:rPr kumimoji="0" lang="fr-FR" sz="23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Action 2 : formation « sécurité routière » - (groupe de 10 salariés maximum) : théorie en salle et pratique sur route.</a:t>
            </a:r>
          </a:p>
        </p:txBody>
      </p:sp>
    </p:spTree>
    <p:extLst>
      <p:ext uri="{BB962C8B-B14F-4D97-AF65-F5344CB8AC3E}">
        <p14:creationId xmlns:p14="http://schemas.microsoft.com/office/powerpoint/2010/main" val="226388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Rappel des aides existantes – 1 (aides individuelles </a:t>
            </a:r>
          </a:p>
        </p:txBody>
      </p:sp>
      <p:sp>
        <p:nvSpPr>
          <p:cNvPr id="6" name="ZoneTexte 5">
            <a:extLst>
              <a:ext uri="{FF2B5EF4-FFF2-40B4-BE49-F238E27FC236}">
                <a16:creationId xmlns:a16="http://schemas.microsoft.com/office/drawing/2014/main" id="{EE58C9DE-82BF-493E-372C-DE099D42797D}"/>
              </a:ext>
            </a:extLst>
          </p:cNvPr>
          <p:cNvSpPr txBox="1"/>
          <p:nvPr/>
        </p:nvSpPr>
        <p:spPr>
          <a:xfrm>
            <a:off x="321602" y="2088746"/>
            <a:ext cx="5025537"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Soutien financier pour le salarié reconnu travailleur handicapé parce qu’il doit faire face à des frais occasionnés par cet état.</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1 000 € par salarié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Attestation de reconnaissance de la qualité de travailleur handicapé.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7" name="Rectangle 6">
            <a:extLst>
              <a:ext uri="{FF2B5EF4-FFF2-40B4-BE49-F238E27FC236}">
                <a16:creationId xmlns:a16="http://schemas.microsoft.com/office/drawing/2014/main" id="{58EE5929-B405-25D1-6DF0-8F2B27881F38}"/>
              </a:ext>
            </a:extLst>
          </p:cNvPr>
          <p:cNvSpPr/>
          <p:nvPr/>
        </p:nvSpPr>
        <p:spPr>
          <a:xfrm>
            <a:off x="321602" y="1530657"/>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Handicap</a:t>
            </a:r>
          </a:p>
        </p:txBody>
      </p:sp>
      <p:sp>
        <p:nvSpPr>
          <p:cNvPr id="8" name="ZoneTexte 7">
            <a:extLst>
              <a:ext uri="{FF2B5EF4-FFF2-40B4-BE49-F238E27FC236}">
                <a16:creationId xmlns:a16="http://schemas.microsoft.com/office/drawing/2014/main" id="{0E71965D-0566-110B-C81E-36C952DF018F}"/>
              </a:ext>
            </a:extLst>
          </p:cNvPr>
          <p:cNvSpPr txBox="1"/>
          <p:nvPr/>
        </p:nvSpPr>
        <p:spPr>
          <a:xfrm>
            <a:off x="5784338" y="2088746"/>
            <a:ext cx="5025537"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Soutien financier pour un salarié atteint d’une affection longue durée exonérante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1 500 € par salarié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Attestation des droits de l’assurance maladie mentionnant l’exonération du ticket modérateur en cas d’Affection Longue Durée.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9" name="Rectangle 8">
            <a:extLst>
              <a:ext uri="{FF2B5EF4-FFF2-40B4-BE49-F238E27FC236}">
                <a16:creationId xmlns:a16="http://schemas.microsoft.com/office/drawing/2014/main" id="{811F9914-8B37-64AC-3E3C-C571083CCA6E}"/>
              </a:ext>
            </a:extLst>
          </p:cNvPr>
          <p:cNvSpPr/>
          <p:nvPr/>
        </p:nvSpPr>
        <p:spPr>
          <a:xfrm>
            <a:off x="5784338" y="1530657"/>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Maladie grave</a:t>
            </a:r>
          </a:p>
        </p:txBody>
      </p:sp>
      <p:sp>
        <p:nvSpPr>
          <p:cNvPr id="10" name="ZoneTexte 9">
            <a:extLst>
              <a:ext uri="{FF2B5EF4-FFF2-40B4-BE49-F238E27FC236}">
                <a16:creationId xmlns:a16="http://schemas.microsoft.com/office/drawing/2014/main" id="{7BF3E83D-15FD-5B14-AC38-18469645FEB5}"/>
              </a:ext>
            </a:extLst>
          </p:cNvPr>
          <p:cNvSpPr txBox="1"/>
          <p:nvPr/>
        </p:nvSpPr>
        <p:spPr>
          <a:xfrm>
            <a:off x="2667001" y="4599459"/>
            <a:ext cx="6524624"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Soutien financier des salariés qui prenne en charge à un membre de leur famille (ascendants et descendants du 1</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er</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et 2</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ème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degré, conjoint) en perte d’autonomie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2 000 € par salarié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Document d’état civil justifiant le lien de parenté en le salarié et la personne aidée, document justifiant la situation de perte d’autonomie de la personne aidée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11" name="Rectangle 10">
            <a:extLst>
              <a:ext uri="{FF2B5EF4-FFF2-40B4-BE49-F238E27FC236}">
                <a16:creationId xmlns:a16="http://schemas.microsoft.com/office/drawing/2014/main" id="{D6F1B0B7-E693-06F4-221C-928A5DA527F2}"/>
              </a:ext>
            </a:extLst>
          </p:cNvPr>
          <p:cNvSpPr/>
          <p:nvPr/>
        </p:nvSpPr>
        <p:spPr>
          <a:xfrm>
            <a:off x="2667001" y="4041370"/>
            <a:ext cx="6524624"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Salariés aidants</a:t>
            </a:r>
          </a:p>
        </p:txBody>
      </p:sp>
    </p:spTree>
    <p:extLst>
      <p:ext uri="{BB962C8B-B14F-4D97-AF65-F5344CB8AC3E}">
        <p14:creationId xmlns:p14="http://schemas.microsoft.com/office/powerpoint/2010/main" val="303528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Rappel des aides existantes – 1 (aides individuelles </a:t>
            </a:r>
          </a:p>
        </p:txBody>
      </p:sp>
      <p:sp>
        <p:nvSpPr>
          <p:cNvPr id="6" name="ZoneTexte 5">
            <a:extLst>
              <a:ext uri="{FF2B5EF4-FFF2-40B4-BE49-F238E27FC236}">
                <a16:creationId xmlns:a16="http://schemas.microsoft.com/office/drawing/2014/main" id="{EE58C9DE-82BF-493E-372C-DE099D42797D}"/>
              </a:ext>
            </a:extLst>
          </p:cNvPr>
          <p:cNvSpPr txBox="1"/>
          <p:nvPr/>
        </p:nvSpPr>
        <p:spPr>
          <a:xfrm>
            <a:off x="321602" y="2088746"/>
            <a:ext cx="5025537" cy="2108350"/>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endPar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Versement d’une aide financière pour les salariés hospitalisés minimum 3 jours parce qu’ils doivent faire à certaines dépenses qui ne sont pas prises en charge.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700 € par salarié</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Attestation ou facture de l’hôpital mentionnant la durée d’hospitalisation (minimum 3 jours).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7" name="Rectangle 6">
            <a:extLst>
              <a:ext uri="{FF2B5EF4-FFF2-40B4-BE49-F238E27FC236}">
                <a16:creationId xmlns:a16="http://schemas.microsoft.com/office/drawing/2014/main" id="{58EE5929-B405-25D1-6DF0-8F2B27881F38}"/>
              </a:ext>
            </a:extLst>
          </p:cNvPr>
          <p:cNvSpPr/>
          <p:nvPr/>
        </p:nvSpPr>
        <p:spPr>
          <a:xfrm>
            <a:off x="321602" y="1530657"/>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Hospitalisation </a:t>
            </a:r>
          </a:p>
        </p:txBody>
      </p:sp>
      <p:sp>
        <p:nvSpPr>
          <p:cNvPr id="8" name="ZoneTexte 7">
            <a:extLst>
              <a:ext uri="{FF2B5EF4-FFF2-40B4-BE49-F238E27FC236}">
                <a16:creationId xmlns:a16="http://schemas.microsoft.com/office/drawing/2014/main" id="{0E71965D-0566-110B-C81E-36C952DF018F}"/>
              </a:ext>
            </a:extLst>
          </p:cNvPr>
          <p:cNvSpPr txBox="1"/>
          <p:nvPr/>
        </p:nvSpPr>
        <p:spPr>
          <a:xfrm>
            <a:off x="5784338" y="2088746"/>
            <a:ext cx="5025537" cy="2108350"/>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Versement d’une aide financière pour les salariés qui se retrouvent en défaut de paiement de factures, qui ont des revenus diminués ou qui font face à des dépenses importantes non prises en charge par un autre dispositif d’aide ou d’assurance.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Montant de l’aide et conditions de revenu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Aide accordée au cas par cas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25 000 € par part fiscale</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En fonction de la situation du demandeur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9" name="Rectangle 8">
            <a:extLst>
              <a:ext uri="{FF2B5EF4-FFF2-40B4-BE49-F238E27FC236}">
                <a16:creationId xmlns:a16="http://schemas.microsoft.com/office/drawing/2014/main" id="{811F9914-8B37-64AC-3E3C-C571083CCA6E}"/>
              </a:ext>
            </a:extLst>
          </p:cNvPr>
          <p:cNvSpPr/>
          <p:nvPr/>
        </p:nvSpPr>
        <p:spPr>
          <a:xfrm>
            <a:off x="5784338" y="1530657"/>
            <a:ext cx="5025537"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Aide exceptionnelle</a:t>
            </a:r>
          </a:p>
        </p:txBody>
      </p:sp>
    </p:spTree>
    <p:extLst>
      <p:ext uri="{BB962C8B-B14F-4D97-AF65-F5344CB8AC3E}">
        <p14:creationId xmlns:p14="http://schemas.microsoft.com/office/powerpoint/2010/main" val="4966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Rappel des aides existantes - 2 </a:t>
            </a:r>
          </a:p>
        </p:txBody>
      </p:sp>
      <p:sp>
        <p:nvSpPr>
          <p:cNvPr id="6" name="Espace réservé du texte 2">
            <a:extLst>
              <a:ext uri="{FF2B5EF4-FFF2-40B4-BE49-F238E27FC236}">
                <a16:creationId xmlns:a16="http://schemas.microsoft.com/office/drawing/2014/main" id="{252853EA-397F-9DF4-4C88-EF2FA66D4262}"/>
              </a:ext>
            </a:extLst>
          </p:cNvPr>
          <p:cNvSpPr>
            <a:spLocks noGrp="1"/>
          </p:cNvSpPr>
          <p:nvPr>
            <p:ph type="body" sz="quarter" idx="12"/>
          </p:nvPr>
        </p:nvSpPr>
        <p:spPr>
          <a:xfrm>
            <a:off x="448574" y="1406258"/>
            <a:ext cx="11386868" cy="559123"/>
          </a:xfrm>
        </p:spPr>
        <p:txBody>
          <a:bodyPr/>
          <a:lstStyle/>
          <a:p>
            <a:pPr marL="0" indent="0" algn="ctr">
              <a:lnSpc>
                <a:spcPct val="107000"/>
              </a:lnSpc>
              <a:spcAft>
                <a:spcPts val="600"/>
              </a:spcAft>
              <a:buFont typeface="Arial" panose="020B0604020202020204" pitchFamily="34" charset="0"/>
              <a:buNone/>
            </a:pPr>
            <a:r>
              <a:rPr lang="fr-FR" sz="260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Accompagnements individuels des salariés</a:t>
            </a:r>
          </a:p>
          <a:p>
            <a:pPr marL="0" indent="0" algn="ctr">
              <a:lnSpc>
                <a:spcPct val="107000"/>
              </a:lnSpc>
              <a:spcAft>
                <a:spcPts val="600"/>
              </a:spcAft>
              <a:buFont typeface="Arial" panose="020B0604020202020204" pitchFamily="34" charset="0"/>
              <a:buNone/>
            </a:pPr>
            <a:endParaRPr lang="fr-FR" sz="240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 coins arrondis 3">
            <a:extLst>
              <a:ext uri="{FF2B5EF4-FFF2-40B4-BE49-F238E27FC236}">
                <a16:creationId xmlns:a16="http://schemas.microsoft.com/office/drawing/2014/main" id="{1CE346EF-FD79-F756-F508-F83A28E63DB7}"/>
              </a:ext>
            </a:extLst>
          </p:cNvPr>
          <p:cNvSpPr/>
          <p:nvPr/>
        </p:nvSpPr>
        <p:spPr>
          <a:xfrm>
            <a:off x="181155" y="2104845"/>
            <a:ext cx="5581289" cy="559123"/>
          </a:xfrm>
          <a:prstGeom prst="round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Soutien aux aidants familiaux </a:t>
            </a:r>
          </a:p>
        </p:txBody>
      </p:sp>
      <p:sp>
        <p:nvSpPr>
          <p:cNvPr id="5" name="Rectangle 4">
            <a:extLst>
              <a:ext uri="{FF2B5EF4-FFF2-40B4-BE49-F238E27FC236}">
                <a16:creationId xmlns:a16="http://schemas.microsoft.com/office/drawing/2014/main" id="{DB214236-B1AC-DA3C-5DC7-AAB036582F27}"/>
              </a:ext>
            </a:extLst>
          </p:cNvPr>
          <p:cNvSpPr/>
          <p:nvPr/>
        </p:nvSpPr>
        <p:spPr>
          <a:xfrm>
            <a:off x="181155" y="2757582"/>
            <a:ext cx="5581289" cy="2911698"/>
          </a:xfrm>
          <a:prstGeom prst="rect">
            <a:avLst/>
          </a:prstGeom>
          <a:solidFill>
            <a:srgbClr val="F8F8F8"/>
          </a:solidFill>
        </p:spPr>
        <p:txBody>
          <a:bodyPr wrap="square">
            <a:noAutofit/>
          </a:bodyPr>
          <a:lstStyle/>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Sensibiliser le salarié sur le rôle d’aidant d’un proche dépendant afin d’améliorer l’articulation vie privée/vie professionnelle.</a:t>
            </a:r>
          </a:p>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Prévenir les problématiques de santé des aidants et les aider à prendre soin d’eux :  bracelet d’activité, coaching, plateforme d’écoute, conciergerie.</a:t>
            </a:r>
          </a:p>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Accompagner les salariés qui viennent en aide à un proche dépendant pour les activités de la vie quotidienne.</a:t>
            </a:r>
          </a:p>
        </p:txBody>
      </p:sp>
      <p:sp>
        <p:nvSpPr>
          <p:cNvPr id="11" name="Rectangle : coins arrondis 10">
            <a:extLst>
              <a:ext uri="{FF2B5EF4-FFF2-40B4-BE49-F238E27FC236}">
                <a16:creationId xmlns:a16="http://schemas.microsoft.com/office/drawing/2014/main" id="{9FB1C52E-95DF-A703-EDF4-BE670CD49631}"/>
              </a:ext>
            </a:extLst>
          </p:cNvPr>
          <p:cNvSpPr/>
          <p:nvPr/>
        </p:nvSpPr>
        <p:spPr>
          <a:xfrm>
            <a:off x="5986730" y="2080407"/>
            <a:ext cx="5581289" cy="559123"/>
          </a:xfrm>
          <a:prstGeom prst="round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Hospitalisation</a:t>
            </a:r>
          </a:p>
        </p:txBody>
      </p:sp>
      <p:sp>
        <p:nvSpPr>
          <p:cNvPr id="12" name="Rectangle 11">
            <a:extLst>
              <a:ext uri="{FF2B5EF4-FFF2-40B4-BE49-F238E27FC236}">
                <a16:creationId xmlns:a16="http://schemas.microsoft.com/office/drawing/2014/main" id="{E1BD4B2E-1D37-94B7-0CAC-57FAC23163D6}"/>
              </a:ext>
            </a:extLst>
          </p:cNvPr>
          <p:cNvSpPr/>
          <p:nvPr/>
        </p:nvSpPr>
        <p:spPr>
          <a:xfrm>
            <a:off x="5986730" y="2757580"/>
            <a:ext cx="5581289" cy="2911699"/>
          </a:xfrm>
          <a:prstGeom prst="rect">
            <a:avLst/>
          </a:prstGeom>
          <a:solidFill>
            <a:srgbClr val="F8F8F8"/>
          </a:solidFill>
        </p:spPr>
        <p:txBody>
          <a:bodyPr wrap="square">
            <a:noAutofit/>
          </a:bodyPr>
          <a:lstStyle/>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Accompagner le salarié dans la préparation de son hospitalisation et l’organisation du retour à domicile. </a:t>
            </a:r>
          </a:p>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Améliorer la qualité de la prise en charge médicale en cas d’hospitalisation en coordination avec l’équipe hospitalière. </a:t>
            </a:r>
          </a:p>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Rassurer la personne durant l’ensemble de la prise en charge (avant, pendant, après l’hospitalisation). </a:t>
            </a:r>
          </a:p>
          <a:p>
            <a:pPr marL="171450" marR="0" lvl="0" indent="-171450" algn="just" defTabSz="914400" rtl="0" eaLnBrk="1" fontAlgn="auto" latinLnBrk="0" hangingPunct="1">
              <a:lnSpc>
                <a:spcPct val="150000"/>
              </a:lnSpc>
              <a:spcBef>
                <a:spcPts val="600"/>
              </a:spcBef>
              <a:spcAft>
                <a:spcPts val="600"/>
              </a:spcAft>
              <a:buClr>
                <a:srgbClr val="4472C4">
                  <a:lumMod val="75000"/>
                </a:srgbClr>
              </a:buClr>
              <a:buSzTx/>
              <a:buFont typeface="Arial" panose="020B0604020202020204" pitchFamily="34" charset="0"/>
              <a:buChar char="•"/>
              <a:tabLst/>
              <a:defRPr/>
            </a:pPr>
            <a:endParaRPr kumimoji="0" lang="fr-FR" sz="14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47655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Rappel des aides existantes - 3 </a:t>
            </a:r>
          </a:p>
        </p:txBody>
      </p:sp>
      <p:sp>
        <p:nvSpPr>
          <p:cNvPr id="6" name="Espace réservé du texte 2">
            <a:extLst>
              <a:ext uri="{FF2B5EF4-FFF2-40B4-BE49-F238E27FC236}">
                <a16:creationId xmlns:a16="http://schemas.microsoft.com/office/drawing/2014/main" id="{252853EA-397F-9DF4-4C88-EF2FA66D4262}"/>
              </a:ext>
            </a:extLst>
          </p:cNvPr>
          <p:cNvSpPr>
            <a:spLocks noGrp="1"/>
          </p:cNvSpPr>
          <p:nvPr>
            <p:ph type="body" sz="quarter" idx="12"/>
          </p:nvPr>
        </p:nvSpPr>
        <p:spPr>
          <a:xfrm>
            <a:off x="411901" y="1003764"/>
            <a:ext cx="11386868" cy="526059"/>
          </a:xfrm>
        </p:spPr>
        <p:txBody>
          <a:bodyPr/>
          <a:lstStyle/>
          <a:p>
            <a:pPr marL="0" indent="0" algn="ctr">
              <a:lnSpc>
                <a:spcPct val="107000"/>
              </a:lnSpc>
              <a:spcAft>
                <a:spcPts val="600"/>
              </a:spcAft>
              <a:buFont typeface="Arial" panose="020B0604020202020204" pitchFamily="34" charset="0"/>
              <a:buNone/>
            </a:pPr>
            <a:r>
              <a:rPr lang="fr-FR" sz="260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Accompagnements collectifs des salariés</a:t>
            </a:r>
          </a:p>
          <a:p>
            <a:pPr marL="0" indent="0" algn="ctr">
              <a:lnSpc>
                <a:spcPct val="107000"/>
              </a:lnSpc>
              <a:spcAft>
                <a:spcPts val="600"/>
              </a:spcAft>
              <a:buFont typeface="Arial" panose="020B0604020202020204" pitchFamily="34" charset="0"/>
              <a:buNone/>
            </a:pPr>
            <a:endParaRPr lang="fr-FR" sz="240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ZoneTexte 2">
            <a:extLst>
              <a:ext uri="{FF2B5EF4-FFF2-40B4-BE49-F238E27FC236}">
                <a16:creationId xmlns:a16="http://schemas.microsoft.com/office/drawing/2014/main" id="{AB147C06-D97C-2C9F-EDDD-B6F904217B66}"/>
              </a:ext>
            </a:extLst>
          </p:cNvPr>
          <p:cNvSpPr txBox="1"/>
          <p:nvPr/>
        </p:nvSpPr>
        <p:spPr>
          <a:xfrm>
            <a:off x="182822" y="2124646"/>
            <a:ext cx="5541322"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600"/>
              </a:spcBef>
              <a:spcAft>
                <a:spcPts val="6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22860" lvl="0" indent="-28575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tab pos="502920" algn="l"/>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Réaliser un état des lieux pour établir un diagnostic des potentiels troubles-musculo-   squelettiques (ex : analyse statistiques, questionnaire auprès des salariés, etc.).</a:t>
            </a:r>
          </a:p>
          <a:p>
            <a:pPr marL="285750" marR="0" lvl="0" indent="-28575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tab pos="502920" algn="l"/>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Réduire les risques liés à l’activité physique dans le cadre professionnel.</a:t>
            </a: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Etablir un bilan TMS réalisé par un expert.</a:t>
            </a:r>
          </a:p>
        </p:txBody>
      </p:sp>
      <p:sp>
        <p:nvSpPr>
          <p:cNvPr id="7" name="Rectangle 6">
            <a:extLst>
              <a:ext uri="{FF2B5EF4-FFF2-40B4-BE49-F238E27FC236}">
                <a16:creationId xmlns:a16="http://schemas.microsoft.com/office/drawing/2014/main" id="{ECAC4611-2FDB-3CAB-32EB-D98F3CED4EF2}"/>
              </a:ext>
            </a:extLst>
          </p:cNvPr>
          <p:cNvSpPr/>
          <p:nvPr/>
        </p:nvSpPr>
        <p:spPr>
          <a:xfrm>
            <a:off x="182822" y="1566557"/>
            <a:ext cx="5541322"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Prévention des RPS</a:t>
            </a:r>
          </a:p>
        </p:txBody>
      </p:sp>
      <p:sp>
        <p:nvSpPr>
          <p:cNvPr id="9" name="ZoneTexte 8">
            <a:extLst>
              <a:ext uri="{FF2B5EF4-FFF2-40B4-BE49-F238E27FC236}">
                <a16:creationId xmlns:a16="http://schemas.microsoft.com/office/drawing/2014/main" id="{EDBB5D29-79DF-CB61-8ABF-024B096C7AB5}"/>
              </a:ext>
            </a:extLst>
          </p:cNvPr>
          <p:cNvSpPr txBox="1"/>
          <p:nvPr/>
        </p:nvSpPr>
        <p:spPr>
          <a:xfrm>
            <a:off x="5876486" y="2124646"/>
            <a:ext cx="5541322"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ts val="13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Favoriser la santé globale et la qualité de vie au travail en améliorant la prévention des risques psycho-sociaux avec un focus particulier sur le travail dans un environnement bruyant.</a:t>
            </a:r>
          </a:p>
          <a:p>
            <a:pPr marL="285750" marR="0" lvl="0" indent="-285750" algn="just" defTabSz="914400" rtl="0" eaLnBrk="1" fontAlgn="auto" latinLnBrk="0" hangingPunct="1">
              <a:lnSpc>
                <a:spcPts val="13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Faciliter l’expression des difficultés des salariés.</a:t>
            </a:r>
          </a:p>
          <a:p>
            <a:pPr marL="285750" marR="0" lvl="0" indent="-285750" algn="just" defTabSz="914400" rtl="0" eaLnBrk="1" fontAlgn="auto" latinLnBrk="0" hangingPunct="1">
              <a:lnSpc>
                <a:spcPts val="13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Mesurer et qualifier la nature des risques liés aux conditions de travail propres à l’entreprise ou à un éventuel contexte de changement.</a:t>
            </a:r>
          </a:p>
          <a:p>
            <a:pPr marL="285750" marR="0" lvl="0" indent="-285750" algn="just" defTabSz="914400" rtl="0" eaLnBrk="1" fontAlgn="auto" latinLnBrk="0" hangingPunct="1">
              <a:lnSpc>
                <a:spcPts val="13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Réduire les risques psychiques liés à l’activité de travail.</a:t>
            </a:r>
          </a:p>
          <a:p>
            <a:pPr marL="0" marR="0" lvl="0" indent="0" algn="just" defTabSz="914400" rtl="0" eaLnBrk="1" fontAlgn="auto" latinLnBrk="0" hangingPunct="1">
              <a:lnSpc>
                <a:spcPct val="100000"/>
              </a:lnSpc>
              <a:spcBef>
                <a:spcPts val="400"/>
              </a:spcBef>
              <a:spcAft>
                <a:spcPts val="40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11" name="Rectangle 10">
            <a:extLst>
              <a:ext uri="{FF2B5EF4-FFF2-40B4-BE49-F238E27FC236}">
                <a16:creationId xmlns:a16="http://schemas.microsoft.com/office/drawing/2014/main" id="{B77B1EA6-AAAC-0391-E86C-07038490C2D9}"/>
              </a:ext>
            </a:extLst>
          </p:cNvPr>
          <p:cNvSpPr/>
          <p:nvPr/>
        </p:nvSpPr>
        <p:spPr>
          <a:xfrm>
            <a:off x="5876486" y="1566557"/>
            <a:ext cx="5541322" cy="43747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Prévention des TMS</a:t>
            </a:r>
          </a:p>
        </p:txBody>
      </p:sp>
      <p:sp>
        <p:nvSpPr>
          <p:cNvPr id="12" name="ZoneTexte 11">
            <a:extLst>
              <a:ext uri="{FF2B5EF4-FFF2-40B4-BE49-F238E27FC236}">
                <a16:creationId xmlns:a16="http://schemas.microsoft.com/office/drawing/2014/main" id="{ADA40D16-CEB7-9283-D8B9-4D3DC7F8B08A}"/>
              </a:ext>
            </a:extLst>
          </p:cNvPr>
          <p:cNvSpPr txBox="1"/>
          <p:nvPr/>
        </p:nvSpPr>
        <p:spPr>
          <a:xfrm>
            <a:off x="182822" y="4725244"/>
            <a:ext cx="5541322"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300"/>
              </a:spcBef>
              <a:spcAft>
                <a:spcPts val="3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22860" lvl="0" indent="-285750" algn="just" defTabSz="914400" rtl="0" eaLnBrk="1" fontAlgn="base" latinLnBrk="0" hangingPunct="1">
              <a:lnSpc>
                <a:spcPts val="1295"/>
              </a:lnSpc>
              <a:spcBef>
                <a:spcPts val="300"/>
              </a:spcBef>
              <a:spcAft>
                <a:spcPts val="3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Attribution d’une subvention aux structures et associations qui souhaitent mettre en place des formations de sensibilisation aux risques psycho-sociaux en vue de l’amélioration de la santé et de la qualité de vie au travail.</a:t>
            </a:r>
          </a:p>
          <a:p>
            <a:pPr marL="0" marR="0" lvl="0" indent="0" algn="just" defTabSz="914400" rtl="0" eaLnBrk="1" fontAlgn="auto" latinLnBrk="0" hangingPunct="1">
              <a:lnSpc>
                <a:spcPct val="100000"/>
              </a:lnSpc>
              <a:spcBef>
                <a:spcPts val="300"/>
              </a:spcBef>
              <a:spcAft>
                <a:spcPts val="3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Devis de l’action, PV du CSE ou PV carence ou attestation de décision commune employeur et référent santé.</a:t>
            </a: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13" name="Rectangle 12">
            <a:extLst>
              <a:ext uri="{FF2B5EF4-FFF2-40B4-BE49-F238E27FC236}">
                <a16:creationId xmlns:a16="http://schemas.microsoft.com/office/drawing/2014/main" id="{59E53D55-070A-9D89-18B1-5F0A2A60F182}"/>
              </a:ext>
            </a:extLst>
          </p:cNvPr>
          <p:cNvSpPr/>
          <p:nvPr/>
        </p:nvSpPr>
        <p:spPr>
          <a:xfrm>
            <a:off x="182822" y="4077270"/>
            <a:ext cx="5541322" cy="527357"/>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Sensibilisation des salariés aux RPS</a:t>
            </a:r>
          </a:p>
        </p:txBody>
      </p:sp>
      <p:sp>
        <p:nvSpPr>
          <p:cNvPr id="14" name="ZoneTexte 13">
            <a:extLst>
              <a:ext uri="{FF2B5EF4-FFF2-40B4-BE49-F238E27FC236}">
                <a16:creationId xmlns:a16="http://schemas.microsoft.com/office/drawing/2014/main" id="{09105696-5006-1AA0-900B-720B37DD69B3}"/>
              </a:ext>
            </a:extLst>
          </p:cNvPr>
          <p:cNvSpPr txBox="1"/>
          <p:nvPr/>
        </p:nvSpPr>
        <p:spPr>
          <a:xfrm>
            <a:off x="5876486" y="4725244"/>
            <a:ext cx="5541322"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22860" lvl="0" indent="-285750" algn="just" defTabSz="914400" rtl="0" eaLnBrk="1" fontAlgn="base" latinLnBrk="0" hangingPunct="1">
              <a:lnSpc>
                <a:spcPts val="1295"/>
              </a:lnSpc>
              <a:spcBef>
                <a:spcPts val="300"/>
              </a:spcBef>
              <a:spcAft>
                <a:spcPts val="3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Attribution d’une subvention financière aux structures et associations qui souhaitent mettre en œuvre les actions déterminées après un diagnostic des risques psycho-sociaux ou des risques </a:t>
            </a:r>
            <a:r>
              <a:rPr kumimoji="0" lang="fr-FR" sz="1200" b="0" i="0" u="none" strike="noStrike" kern="1200" cap="none" spc="0" normalizeH="0" baseline="0" noProof="0" dirty="0" err="1">
                <a:ln>
                  <a:noFill/>
                </a:ln>
                <a:solidFill>
                  <a:srgbClr val="4472C4">
                    <a:lumMod val="75000"/>
                  </a:srgbClr>
                </a:solidFill>
                <a:effectLst/>
                <a:uLnTx/>
                <a:uFillTx/>
                <a:latin typeface="Arial Narrow" panose="020B0606020202030204" pitchFamily="34" charset="0"/>
                <a:ea typeface="+mn-ea"/>
                <a:cs typeface="+mn-cs"/>
              </a:rPr>
              <a:t>musculo-squelettiques</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22860" lvl="0" indent="-285750" algn="just" defTabSz="914400" rtl="0" eaLnBrk="1" fontAlgn="base" latinLnBrk="0" hangingPunct="1">
              <a:lnSpc>
                <a:spcPts val="1295"/>
              </a:lnSpc>
              <a:spcBef>
                <a:spcPts val="300"/>
              </a:spcBef>
              <a:spcAft>
                <a:spcPts val="3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PV du diagnostic réalisé sur les TMS et/ou les RPS, devis de l’action, PV CSE ou PV carence ou attestation de décision commune employeur et référent santé, attestation de prise en charge d’un </a:t>
            </a:r>
            <a:r>
              <a:rPr kumimoji="0" lang="fr-FR" sz="1200" b="0" i="0" u="none" strike="noStrike" kern="1200" cap="none" spc="0" normalizeH="0" baseline="0" noProof="0" dirty="0" err="1">
                <a:ln>
                  <a:noFill/>
                </a:ln>
                <a:solidFill>
                  <a:srgbClr val="4472C4">
                    <a:lumMod val="75000"/>
                  </a:srgbClr>
                </a:solidFill>
                <a:effectLst/>
                <a:uLnTx/>
                <a:uFillTx/>
                <a:latin typeface="Arial Narrow" panose="020B0606020202030204" pitchFamily="34" charset="0"/>
                <a:ea typeface="+mn-ea"/>
                <a:cs typeface="+mn-cs"/>
              </a:rPr>
              <a:t>co-financeur</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le cas échéant.</a:t>
            </a:r>
          </a:p>
        </p:txBody>
      </p:sp>
      <p:sp>
        <p:nvSpPr>
          <p:cNvPr id="15" name="Rectangle 14">
            <a:extLst>
              <a:ext uri="{FF2B5EF4-FFF2-40B4-BE49-F238E27FC236}">
                <a16:creationId xmlns:a16="http://schemas.microsoft.com/office/drawing/2014/main" id="{3BC7AF8D-BD1E-FC41-C863-27B74FC3812B}"/>
              </a:ext>
            </a:extLst>
          </p:cNvPr>
          <p:cNvSpPr/>
          <p:nvPr/>
        </p:nvSpPr>
        <p:spPr>
          <a:xfrm>
            <a:off x="5876486" y="4077270"/>
            <a:ext cx="5541322" cy="527357"/>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Mise en œuvre du plan d’actions découlant du diagnostic RPS et/ou TMS</a:t>
            </a:r>
          </a:p>
        </p:txBody>
      </p:sp>
    </p:spTree>
    <p:extLst>
      <p:ext uri="{BB962C8B-B14F-4D97-AF65-F5344CB8AC3E}">
        <p14:creationId xmlns:p14="http://schemas.microsoft.com/office/powerpoint/2010/main" val="42232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9420" y="828005"/>
            <a:ext cx="10701196" cy="976218"/>
          </a:xfrm>
        </p:spPr>
        <p:txBody>
          <a:bodyPr/>
          <a:lstStyle/>
          <a:p>
            <a:r>
              <a:rPr lang="fr-FR" sz="6000" b="0" dirty="0">
                <a:ln w="0"/>
                <a:solidFill>
                  <a:schemeClr val="accent1"/>
                </a:solidFill>
                <a:effectLst>
                  <a:outerShdw blurRad="38100" dist="25400" dir="5400000" algn="ctr" rotWithShape="0">
                    <a:srgbClr val="6E747A">
                      <a:alpha val="43000"/>
                    </a:srgbClr>
                  </a:outerShdw>
                </a:effectLst>
              </a:rPr>
              <a:t>Sommaire</a:t>
            </a:r>
            <a:endParaRPr lang="fr-FR" b="0" dirty="0">
              <a:ln w="0"/>
              <a:solidFill>
                <a:schemeClr val="accent1"/>
              </a:solidFill>
              <a:effectLst>
                <a:outerShdw blurRad="38100" dist="25400" dir="5400000" algn="ctr" rotWithShape="0">
                  <a:srgbClr val="6E747A">
                    <a:alpha val="43000"/>
                  </a:srgbClr>
                </a:outerShdw>
              </a:effectLst>
            </a:endParaRPr>
          </a:p>
        </p:txBody>
      </p:sp>
      <p:sp>
        <p:nvSpPr>
          <p:cNvPr id="3" name="Espace réservé du texte 2"/>
          <p:cNvSpPr>
            <a:spLocks noGrp="1"/>
          </p:cNvSpPr>
          <p:nvPr>
            <p:ph type="body" sz="quarter" idx="20"/>
          </p:nvPr>
        </p:nvSpPr>
        <p:spPr>
          <a:xfrm>
            <a:off x="889789" y="2593975"/>
            <a:ext cx="2275975" cy="561975"/>
          </a:xfrm>
        </p:spPr>
        <p:txBody>
          <a:bodyPr/>
          <a:lstStyle/>
          <a:p>
            <a:r>
              <a:rPr lang="fr-FR" sz="3200" b="0" dirty="0">
                <a:ln w="0"/>
                <a:solidFill>
                  <a:schemeClr val="accent1"/>
                </a:solidFill>
                <a:effectLst>
                  <a:outerShdw blurRad="38100" dist="25400" dir="5400000" algn="ctr" rotWithShape="0">
                    <a:srgbClr val="6E747A">
                      <a:alpha val="43000"/>
                    </a:srgbClr>
                  </a:outerShdw>
                </a:effectLst>
                <a:latin typeface="Ubuntu" panose="020B0504030602030204" pitchFamily="34" charset="0"/>
                <a:ea typeface="Open Sans" panose="020B0606030504020204" pitchFamily="34" charset="0"/>
                <a:cs typeface="Open Sans" panose="020B0606030504020204" pitchFamily="34" charset="0"/>
              </a:rPr>
              <a:t>01</a:t>
            </a:r>
            <a:endParaRPr lang="fr-FR" sz="3200" dirty="0">
              <a:solidFill>
                <a:srgbClr val="B33A65"/>
              </a:solidFill>
              <a:latin typeface="Ubuntu" panose="020B0504030602030204" pitchFamily="34" charset="0"/>
              <a:ea typeface="Open Sans" panose="020B0606030504020204" pitchFamily="34" charset="0"/>
              <a:cs typeface="Open Sans" panose="020B0606030504020204" pitchFamily="34" charset="0"/>
            </a:endParaRPr>
          </a:p>
        </p:txBody>
      </p:sp>
      <p:sp>
        <p:nvSpPr>
          <p:cNvPr id="4" name="Espace réservé du texte 3"/>
          <p:cNvSpPr>
            <a:spLocks noGrp="1"/>
          </p:cNvSpPr>
          <p:nvPr>
            <p:ph type="body" sz="quarter" idx="21"/>
          </p:nvPr>
        </p:nvSpPr>
        <p:spPr>
          <a:xfrm>
            <a:off x="3726366" y="2593975"/>
            <a:ext cx="2127179" cy="561975"/>
          </a:xfrm>
        </p:spPr>
        <p:txBody>
          <a:bodyPr/>
          <a:lstStyle/>
          <a:p>
            <a:r>
              <a:rPr lang="fr-FR" sz="3200" b="0" dirty="0">
                <a:ln w="0"/>
                <a:solidFill>
                  <a:schemeClr val="accent1"/>
                </a:solidFill>
                <a:effectLst>
                  <a:outerShdw blurRad="38100" dist="25400" dir="5400000" algn="ctr" rotWithShape="0">
                    <a:srgbClr val="6E747A">
                      <a:alpha val="43000"/>
                    </a:srgbClr>
                  </a:outerShdw>
                </a:effectLst>
                <a:latin typeface="Ubuntu" panose="020B0504030602030204" pitchFamily="34" charset="0"/>
              </a:rPr>
              <a:t>02</a:t>
            </a:r>
            <a:endParaRPr lang="fr-FR" sz="3200" dirty="0">
              <a:solidFill>
                <a:srgbClr val="B33A65"/>
              </a:solidFill>
              <a:latin typeface="Ubuntu" panose="020B0504030602030204" pitchFamily="34" charset="0"/>
            </a:endParaRPr>
          </a:p>
        </p:txBody>
      </p:sp>
      <p:sp>
        <p:nvSpPr>
          <p:cNvPr id="5" name="Espace réservé du texte 4"/>
          <p:cNvSpPr>
            <a:spLocks noGrp="1"/>
          </p:cNvSpPr>
          <p:nvPr>
            <p:ph type="body" sz="quarter" idx="22"/>
          </p:nvPr>
        </p:nvSpPr>
        <p:spPr>
          <a:xfrm>
            <a:off x="6503020" y="2593975"/>
            <a:ext cx="2308471" cy="561975"/>
          </a:xfrm>
        </p:spPr>
        <p:txBody>
          <a:bodyPr/>
          <a:lstStyle/>
          <a:p>
            <a:r>
              <a:rPr lang="fr-FR" sz="3200" b="0" dirty="0">
                <a:ln w="0"/>
                <a:solidFill>
                  <a:schemeClr val="accent1"/>
                </a:solidFill>
                <a:effectLst>
                  <a:outerShdw blurRad="38100" dist="25400" dir="5400000" algn="ctr" rotWithShape="0">
                    <a:srgbClr val="6E747A">
                      <a:alpha val="43000"/>
                    </a:srgbClr>
                  </a:outerShdw>
                </a:effectLst>
                <a:latin typeface="Ubuntu" panose="020B0504030602030204" pitchFamily="34" charset="0"/>
              </a:rPr>
              <a:t>03</a:t>
            </a:r>
          </a:p>
        </p:txBody>
      </p:sp>
      <p:sp>
        <p:nvSpPr>
          <p:cNvPr id="7" name="Espace réservé du contenu 6"/>
          <p:cNvSpPr>
            <a:spLocks noGrp="1"/>
          </p:cNvSpPr>
          <p:nvPr>
            <p:ph sz="quarter" idx="28"/>
          </p:nvPr>
        </p:nvSpPr>
        <p:spPr>
          <a:xfrm>
            <a:off x="889790" y="3339014"/>
            <a:ext cx="2521322" cy="1296595"/>
          </a:xfrm>
        </p:spPr>
        <p:txBody>
          <a:bodyPr/>
          <a:lstStyle/>
          <a:p>
            <a:r>
              <a:rPr lang="fr-FR" sz="2000" b="0" dirty="0">
                <a:ln w="0"/>
                <a:solidFill>
                  <a:schemeClr val="accent1"/>
                </a:solidFill>
                <a:effectLst>
                  <a:outerShdw blurRad="38100" dist="25400" dir="5400000" algn="ctr" rotWithShape="0">
                    <a:srgbClr val="6E747A">
                      <a:alpha val="43000"/>
                    </a:srgbClr>
                  </a:outerShdw>
                </a:effectLst>
              </a:rPr>
              <a:t>La Commission Paritaire Santé et Prévoyance </a:t>
            </a:r>
          </a:p>
        </p:txBody>
      </p:sp>
      <p:sp>
        <p:nvSpPr>
          <p:cNvPr id="9" name="Espace réservé du contenu 8"/>
          <p:cNvSpPr>
            <a:spLocks noGrp="1"/>
          </p:cNvSpPr>
          <p:nvPr>
            <p:ph sz="quarter" idx="33"/>
          </p:nvPr>
        </p:nvSpPr>
        <p:spPr/>
        <p:txBody>
          <a:bodyPr/>
          <a:lstStyle/>
          <a:p>
            <a:r>
              <a:rPr lang="fr-FR" sz="2000" b="0" dirty="0">
                <a:ln w="0"/>
                <a:solidFill>
                  <a:schemeClr val="accent1"/>
                </a:solidFill>
                <a:effectLst>
                  <a:outerShdw blurRad="38100" dist="25400" dir="5400000" algn="ctr" rotWithShape="0">
                    <a:srgbClr val="6E747A">
                      <a:alpha val="43000"/>
                    </a:srgbClr>
                  </a:outerShdw>
                </a:effectLst>
              </a:rPr>
              <a:t>Les fonds de solidarités : définition</a:t>
            </a:r>
          </a:p>
          <a:p>
            <a:endParaRPr lang="fr-FR" sz="2000" b="0" dirty="0">
              <a:ln w="0"/>
              <a:solidFill>
                <a:schemeClr val="accent1"/>
              </a:solidFill>
              <a:effectLst>
                <a:outerShdw blurRad="38100" dist="25400" dir="5400000" algn="ctr" rotWithShape="0">
                  <a:srgbClr val="6E747A">
                    <a:alpha val="43000"/>
                  </a:srgbClr>
                </a:outerShdw>
              </a:effectLst>
            </a:endParaRPr>
          </a:p>
        </p:txBody>
      </p:sp>
      <p:sp>
        <p:nvSpPr>
          <p:cNvPr id="10" name="Espace réservé du contenu 9"/>
          <p:cNvSpPr>
            <a:spLocks noGrp="1"/>
          </p:cNvSpPr>
          <p:nvPr>
            <p:ph sz="quarter" idx="34"/>
          </p:nvPr>
        </p:nvSpPr>
        <p:spPr/>
        <p:txBody>
          <a:bodyPr/>
          <a:lstStyle/>
          <a:p>
            <a:r>
              <a:rPr lang="fr-FR" sz="2000" b="0" dirty="0">
                <a:ln w="0"/>
                <a:solidFill>
                  <a:schemeClr val="accent1"/>
                </a:solidFill>
                <a:effectLst>
                  <a:outerShdw blurRad="38100" dist="25400" dir="5400000" algn="ctr" rotWithShape="0">
                    <a:srgbClr val="6E747A">
                      <a:alpha val="43000"/>
                    </a:srgbClr>
                  </a:outerShdw>
                </a:effectLst>
              </a:rPr>
              <a:t>La mise en place de nouvelles aides</a:t>
            </a:r>
          </a:p>
        </p:txBody>
      </p:sp>
      <p:sp>
        <p:nvSpPr>
          <p:cNvPr id="13" name="Espace réservé du texte 4">
            <a:extLst>
              <a:ext uri="{FF2B5EF4-FFF2-40B4-BE49-F238E27FC236}">
                <a16:creationId xmlns:a16="http://schemas.microsoft.com/office/drawing/2014/main" id="{14EBAD64-2911-8C0F-BCC7-D5E50ECCED8F}"/>
              </a:ext>
            </a:extLst>
          </p:cNvPr>
          <p:cNvSpPr txBox="1">
            <a:spLocks/>
          </p:cNvSpPr>
          <p:nvPr/>
        </p:nvSpPr>
        <p:spPr>
          <a:xfrm>
            <a:off x="9460966" y="2628955"/>
            <a:ext cx="2308471" cy="561975"/>
          </a:xfrm>
          <a:prstGeom prst="rect">
            <a:avLst/>
          </a:prstGeom>
        </p:spPr>
        <p:txBody>
          <a:bodyPr/>
          <a:lstStyle>
            <a:lvl1pPr marL="0" indent="0" algn="l" defTabSz="914400" rtl="0" eaLnBrk="1" latinLnBrk="0" hangingPunct="1">
              <a:lnSpc>
                <a:spcPct val="90000"/>
              </a:lnSpc>
              <a:spcBef>
                <a:spcPts val="1000"/>
              </a:spcBef>
              <a:buFontTx/>
              <a:buNone/>
              <a:defRPr sz="2400" b="1" i="0" kern="1200">
                <a:solidFill>
                  <a:srgbClr val="B33A65"/>
                </a:solidFill>
                <a:latin typeface="Open Sans ExtraBold" charset="0"/>
                <a:ea typeface="Open Sans ExtraBold" charset="0"/>
                <a:cs typeface="Open Sans Extra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b="0" i="1"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3200" b="0" dirty="0">
                <a:ln w="0"/>
                <a:solidFill>
                  <a:schemeClr val="accent1"/>
                </a:solidFill>
                <a:effectLst>
                  <a:outerShdw blurRad="38100" dist="25400" dir="5400000" algn="ctr" rotWithShape="0">
                    <a:srgbClr val="6E747A">
                      <a:alpha val="43000"/>
                    </a:srgbClr>
                  </a:outerShdw>
                </a:effectLst>
                <a:latin typeface="Ubuntu" panose="020B0504030602030204" pitchFamily="34" charset="0"/>
              </a:rPr>
              <a:t>04</a:t>
            </a:r>
          </a:p>
        </p:txBody>
      </p:sp>
      <p:sp>
        <p:nvSpPr>
          <p:cNvPr id="14" name="Espace réservé du contenu 9">
            <a:extLst>
              <a:ext uri="{FF2B5EF4-FFF2-40B4-BE49-F238E27FC236}">
                <a16:creationId xmlns:a16="http://schemas.microsoft.com/office/drawing/2014/main" id="{FC60BEB5-B6C8-1166-BD5C-8D232B2D6712}"/>
              </a:ext>
            </a:extLst>
          </p:cNvPr>
          <p:cNvSpPr txBox="1">
            <a:spLocks/>
          </p:cNvSpPr>
          <p:nvPr/>
        </p:nvSpPr>
        <p:spPr>
          <a:xfrm>
            <a:off x="9176742" y="3297315"/>
            <a:ext cx="2521322" cy="2244571"/>
          </a:xfrm>
          <a:prstGeom prst="rect">
            <a:avLst/>
          </a:prstGeom>
        </p:spPr>
        <p:txBody>
          <a:bodyPr lIns="0"/>
          <a:lstStyle>
            <a:lvl1pPr marL="285750" indent="-285750" algn="l" defTabSz="914400" rtl="0" eaLnBrk="1" latinLnBrk="0" hangingPunct="1">
              <a:lnSpc>
                <a:spcPct val="90000"/>
              </a:lnSpc>
              <a:spcBef>
                <a:spcPts val="1000"/>
              </a:spcBef>
              <a:buFontTx/>
              <a:buBlip>
                <a:blip r:embed="rId2"/>
              </a:buBlip>
              <a:defRPr sz="1600" b="1" i="0" kern="1200" baseline="0">
                <a:solidFill>
                  <a:schemeClr val="tx1"/>
                </a:solidFill>
                <a:latin typeface="Open Sans SemiBold" charset="0"/>
                <a:ea typeface="Open Sans SemiBold" charset="0"/>
                <a:cs typeface="Open Sans SemiBold" charset="0"/>
              </a:defRPr>
            </a:lvl1pPr>
            <a:lvl2pPr marL="685800" indent="-228600" algn="l" defTabSz="914400" rtl="0" eaLnBrk="1" latinLnBrk="0" hangingPunct="1">
              <a:lnSpc>
                <a:spcPct val="90000"/>
              </a:lnSpc>
              <a:spcBef>
                <a:spcPts val="500"/>
              </a:spcBef>
              <a:buFontTx/>
              <a:buBlip>
                <a:blip r:embed="rId3"/>
              </a:buBlip>
              <a:defRPr sz="1400" kern="1200" baseline="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b="0" i="1"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2000" b="0">
                <a:ln w="0"/>
                <a:solidFill>
                  <a:schemeClr val="accent1"/>
                </a:solidFill>
                <a:effectLst>
                  <a:outerShdw blurRad="38100" dist="25400" dir="5400000" algn="ctr" rotWithShape="0">
                    <a:srgbClr val="6E747A">
                      <a:alpha val="43000"/>
                    </a:srgbClr>
                  </a:outerShdw>
                </a:effectLst>
              </a:rPr>
              <a:t>Les outils pour vous accompagner</a:t>
            </a:r>
            <a:endParaRPr lang="fr-FR" sz="2000" b="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6240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Rappel des aides existantes - 4 </a:t>
            </a:r>
          </a:p>
        </p:txBody>
      </p:sp>
      <p:sp>
        <p:nvSpPr>
          <p:cNvPr id="6" name="Espace réservé du texte 2">
            <a:extLst>
              <a:ext uri="{FF2B5EF4-FFF2-40B4-BE49-F238E27FC236}">
                <a16:creationId xmlns:a16="http://schemas.microsoft.com/office/drawing/2014/main" id="{252853EA-397F-9DF4-4C88-EF2FA66D4262}"/>
              </a:ext>
            </a:extLst>
          </p:cNvPr>
          <p:cNvSpPr>
            <a:spLocks noGrp="1"/>
          </p:cNvSpPr>
          <p:nvPr>
            <p:ph type="body" sz="quarter" idx="12"/>
          </p:nvPr>
        </p:nvSpPr>
        <p:spPr>
          <a:xfrm>
            <a:off x="411901" y="917502"/>
            <a:ext cx="11386868" cy="526059"/>
          </a:xfrm>
        </p:spPr>
        <p:txBody>
          <a:bodyPr/>
          <a:lstStyle/>
          <a:p>
            <a:pPr marL="0" indent="0" algn="ctr">
              <a:lnSpc>
                <a:spcPct val="107000"/>
              </a:lnSpc>
              <a:spcAft>
                <a:spcPts val="600"/>
              </a:spcAft>
              <a:buFont typeface="Arial" panose="020B0604020202020204" pitchFamily="34" charset="0"/>
              <a:buNone/>
            </a:pPr>
            <a:r>
              <a:rPr lang="fr-FR" sz="220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Accompagnements collectifs des salariés</a:t>
            </a:r>
          </a:p>
          <a:p>
            <a:pPr marL="0" indent="0" algn="ctr">
              <a:lnSpc>
                <a:spcPct val="107000"/>
              </a:lnSpc>
              <a:spcAft>
                <a:spcPts val="600"/>
              </a:spcAft>
              <a:buFont typeface="Arial" panose="020B0604020202020204" pitchFamily="34" charset="0"/>
              <a:buNone/>
            </a:pPr>
            <a:endParaRPr lang="fr-FR" sz="220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ZoneTexte 2">
            <a:extLst>
              <a:ext uri="{FF2B5EF4-FFF2-40B4-BE49-F238E27FC236}">
                <a16:creationId xmlns:a16="http://schemas.microsoft.com/office/drawing/2014/main" id="{AB147C06-D97C-2C9F-EDDD-B6F904217B66}"/>
              </a:ext>
            </a:extLst>
          </p:cNvPr>
          <p:cNvSpPr txBox="1"/>
          <p:nvPr/>
        </p:nvSpPr>
        <p:spPr>
          <a:xfrm>
            <a:off x="182822" y="1839982"/>
            <a:ext cx="5541322"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45720" lvl="0" indent="-285750" algn="just" defTabSz="914400" rtl="0" eaLnBrk="1" fontAlgn="base" latinLnBrk="0" hangingPunct="1">
              <a:lnSpc>
                <a:spcPts val="13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Attribution d’une subvention aux entreprises qui ont fait ou souhaitent faire appel à un préventeur extérieur pour une situation de souffrance au travail après une notification du salarié secouriste du travail (SST) pour des situations que ce dernier n’est pas en mesure de prendre en charge.</a:t>
            </a:r>
          </a:p>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cahier des charges, PV CSE ou PV carence ou attestation de décision commune employeur et référent santé.</a:t>
            </a:r>
          </a:p>
        </p:txBody>
      </p:sp>
      <p:sp>
        <p:nvSpPr>
          <p:cNvPr id="7" name="Rectangle 6">
            <a:extLst>
              <a:ext uri="{FF2B5EF4-FFF2-40B4-BE49-F238E27FC236}">
                <a16:creationId xmlns:a16="http://schemas.microsoft.com/office/drawing/2014/main" id="{ECAC4611-2FDB-3CAB-32EB-D98F3CED4EF2}"/>
              </a:ext>
            </a:extLst>
          </p:cNvPr>
          <p:cNvSpPr/>
          <p:nvPr/>
        </p:nvSpPr>
        <p:spPr>
          <a:xfrm>
            <a:off x="182822" y="1394035"/>
            <a:ext cx="5541322" cy="38132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Intervention d’un préventeur en cas de souffrance au travail</a:t>
            </a:r>
          </a:p>
        </p:txBody>
      </p:sp>
      <p:sp>
        <p:nvSpPr>
          <p:cNvPr id="9" name="ZoneTexte 8">
            <a:extLst>
              <a:ext uri="{FF2B5EF4-FFF2-40B4-BE49-F238E27FC236}">
                <a16:creationId xmlns:a16="http://schemas.microsoft.com/office/drawing/2014/main" id="{EDBB5D29-79DF-CB61-8ABF-024B096C7AB5}"/>
              </a:ext>
            </a:extLst>
          </p:cNvPr>
          <p:cNvSpPr txBox="1"/>
          <p:nvPr/>
        </p:nvSpPr>
        <p:spPr>
          <a:xfrm>
            <a:off x="5876486" y="1839982"/>
            <a:ext cx="5541322" cy="1832007"/>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22860" lvl="0" indent="-285750" algn="just" defTabSz="914400" rtl="0" eaLnBrk="1" fontAlgn="base" latinLnBrk="0" hangingPunct="1">
              <a:lnSpc>
                <a:spcPts val="1295"/>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Attribution d’une subvention forfaitaire aux entreprises qui souhaitent faire venir un ostéopathe ou un chiropracteur au sein de leurs locaux afin de prendre en charge les salariés souffrant de douleurs musculaires.</a:t>
            </a:r>
          </a:p>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22860" lvl="0" indent="-285750" algn="just" defTabSz="914400" rtl="0" eaLnBrk="1" fontAlgn="base" latinLnBrk="0" hangingPunct="1">
              <a:lnSpc>
                <a:spcPts val="1295"/>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cahier des charges, devis de l’action, PV CSE ou PV carence ou attestation de décision commune employeur et référent santé.</a:t>
            </a:r>
          </a:p>
        </p:txBody>
      </p:sp>
      <p:sp>
        <p:nvSpPr>
          <p:cNvPr id="11" name="Rectangle 10">
            <a:extLst>
              <a:ext uri="{FF2B5EF4-FFF2-40B4-BE49-F238E27FC236}">
                <a16:creationId xmlns:a16="http://schemas.microsoft.com/office/drawing/2014/main" id="{B77B1EA6-AAAC-0391-E86C-07038490C2D9}"/>
              </a:ext>
            </a:extLst>
          </p:cNvPr>
          <p:cNvSpPr/>
          <p:nvPr/>
        </p:nvSpPr>
        <p:spPr>
          <a:xfrm>
            <a:off x="5876486" y="1394035"/>
            <a:ext cx="5541322" cy="38132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Prevention et traitement des douleurs musculaires</a:t>
            </a:r>
          </a:p>
        </p:txBody>
      </p:sp>
      <p:sp>
        <p:nvSpPr>
          <p:cNvPr id="12" name="ZoneTexte 11">
            <a:extLst>
              <a:ext uri="{FF2B5EF4-FFF2-40B4-BE49-F238E27FC236}">
                <a16:creationId xmlns:a16="http://schemas.microsoft.com/office/drawing/2014/main" id="{ADA40D16-CEB7-9283-D8B9-4D3DC7F8B08A}"/>
              </a:ext>
            </a:extLst>
          </p:cNvPr>
          <p:cNvSpPr txBox="1"/>
          <p:nvPr/>
        </p:nvSpPr>
        <p:spPr>
          <a:xfrm>
            <a:off x="182822" y="4190270"/>
            <a:ext cx="5541322" cy="2020749"/>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Attribution d’une subvention aux entreprises qui souhaitent mettre en place des actions en vue de l’amélioration de la qualité de vie au travail.</a:t>
            </a:r>
          </a:p>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Pièce (s) justificative (s)</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Cahier des charges, devis de l’action, PV CSE ou PV carence ou attestation de décision commune employeur et référent santé.</a:t>
            </a:r>
          </a:p>
          <a:p>
            <a:pPr marL="0" marR="0" lvl="0" indent="0" algn="just" defTabSz="914400" rtl="0" eaLnBrk="1" fontAlgn="auto" latinLnBrk="0" hangingPunct="1">
              <a:lnSpc>
                <a:spcPct val="100000"/>
              </a:lnSpc>
              <a:spcBef>
                <a:spcPts val="400"/>
              </a:spcBef>
              <a:spcAft>
                <a:spcPts val="40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13" name="Rectangle 12">
            <a:extLst>
              <a:ext uri="{FF2B5EF4-FFF2-40B4-BE49-F238E27FC236}">
                <a16:creationId xmlns:a16="http://schemas.microsoft.com/office/drawing/2014/main" id="{59E53D55-070A-9D89-18B1-5F0A2A60F182}"/>
              </a:ext>
            </a:extLst>
          </p:cNvPr>
          <p:cNvSpPr/>
          <p:nvPr/>
        </p:nvSpPr>
        <p:spPr>
          <a:xfrm>
            <a:off x="182822" y="3757514"/>
            <a:ext cx="5541322" cy="38132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Subvention exceptionnelle</a:t>
            </a:r>
          </a:p>
        </p:txBody>
      </p:sp>
      <p:sp>
        <p:nvSpPr>
          <p:cNvPr id="4" name="ZoneTexte 3">
            <a:extLst>
              <a:ext uri="{FF2B5EF4-FFF2-40B4-BE49-F238E27FC236}">
                <a16:creationId xmlns:a16="http://schemas.microsoft.com/office/drawing/2014/main" id="{16CD007C-C2AA-1EB2-31D9-27BC1ECA4DFE}"/>
              </a:ext>
            </a:extLst>
          </p:cNvPr>
          <p:cNvSpPr txBox="1"/>
          <p:nvPr/>
        </p:nvSpPr>
        <p:spPr>
          <a:xfrm>
            <a:off x="5876544" y="4190270"/>
            <a:ext cx="5541322" cy="2020749"/>
          </a:xfrm>
          <a:prstGeom prst="rect">
            <a:avLst/>
          </a:prstGeom>
          <a:solidFill>
            <a:srgbClr val="F8F8F8"/>
          </a:solidFill>
        </p:spPr>
        <p:txBody>
          <a:bodyPr wrap="square">
            <a:noAutofit/>
          </a:bodyPr>
          <a:lstStyle/>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Description de l’aide </a:t>
            </a:r>
          </a:p>
          <a:p>
            <a:pPr marL="285750" marR="0" lvl="0" indent="-285750" algn="just"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Attribution d’une subvention financière pour aider les entreprises qui souhaitent utiliser l’outil G2P pour le pilotage de leurs risques professionnels à travers un DUERP mis à jour et archivé. Cet outil permet de définir un plan d’actions et des outils de pilotage.</a:t>
            </a:r>
          </a:p>
          <a:p>
            <a:pPr marL="0" marR="0" lvl="0" indent="0" algn="just" defTabSz="914400" rtl="0" eaLnBrk="1" fontAlgn="auto" latinLnBrk="0" hangingPunct="1">
              <a:lnSpc>
                <a:spcPct val="100000"/>
              </a:lnSpc>
              <a:spcBef>
                <a:spcPts val="400"/>
              </a:spcBef>
              <a:spcAft>
                <a:spcPts val="400"/>
              </a:spcAft>
              <a:buClr>
                <a:srgbClr val="4472C4">
                  <a:lumMod val="75000"/>
                </a:srgbClr>
              </a:buClr>
              <a:buSzTx/>
              <a:buFontTx/>
              <a:buNone/>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Modalités de financement (90 € TTC/ par an)</a:t>
            </a:r>
          </a:p>
          <a:p>
            <a:pPr marL="171450" marR="0" lvl="0" indent="-171450" algn="just" defTabSz="914400" rtl="0" eaLnBrk="1" fontAlgn="auto" latinLnBrk="0" hangingPunct="1">
              <a:lnSpc>
                <a:spcPct val="100000"/>
              </a:lnSpc>
              <a:spcBef>
                <a:spcPts val="400"/>
              </a:spcBef>
              <a:spcAft>
                <a:spcPts val="400"/>
              </a:spcAft>
              <a:buClr>
                <a:srgbClr val="4472C4">
                  <a:lumMod val="75000"/>
                </a:srgbClr>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Etablissements de moins de 8 ETP : </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90% (1</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ère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année); 60% (2</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ème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année); 30% (3</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ème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année)</a:t>
            </a:r>
          </a:p>
          <a:p>
            <a:pPr marL="171450" marR="0" lvl="0" indent="-171450" algn="just" defTabSz="914400" rtl="0" eaLnBrk="1" fontAlgn="auto" latinLnBrk="0" hangingPunct="1">
              <a:lnSpc>
                <a:spcPct val="100000"/>
              </a:lnSpc>
              <a:spcBef>
                <a:spcPts val="400"/>
              </a:spcBef>
              <a:spcAft>
                <a:spcPts val="400"/>
              </a:spcAft>
              <a:buClr>
                <a:srgbClr val="4472C4">
                  <a:lumMod val="75000"/>
                </a:srgbClr>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Etablissements de 8 ETP et plus : </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70% (1</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ère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année); 50% (2</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ème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année); 30% (3</a:t>
            </a:r>
            <a:r>
              <a:rPr kumimoji="0" lang="fr-FR" sz="1200" b="0" i="0" u="none" strike="noStrike" kern="1200" cap="none" spc="0" normalizeH="0" baseline="30000" noProof="0" dirty="0">
                <a:ln>
                  <a:noFill/>
                </a:ln>
                <a:solidFill>
                  <a:srgbClr val="4472C4">
                    <a:lumMod val="75000"/>
                  </a:srgbClr>
                </a:solidFill>
                <a:effectLst/>
                <a:uLnTx/>
                <a:uFillTx/>
                <a:latin typeface="Arial Narrow" panose="020B0606020202030204" pitchFamily="34" charset="0"/>
                <a:ea typeface="+mn-ea"/>
                <a:cs typeface="+mn-cs"/>
              </a:rPr>
              <a:t>ème</a:t>
            </a:r>
            <a:r>
              <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rPr>
              <a:t> année)</a:t>
            </a:r>
          </a:p>
          <a:p>
            <a:pPr marL="0" marR="0" lvl="0" indent="0" algn="just" defTabSz="914400" rtl="0" eaLnBrk="1" fontAlgn="auto" latinLnBrk="0" hangingPunct="1">
              <a:lnSpc>
                <a:spcPct val="100000"/>
              </a:lnSpc>
              <a:spcBef>
                <a:spcPts val="400"/>
              </a:spcBef>
              <a:spcAft>
                <a:spcPts val="400"/>
              </a:spcAft>
              <a:buClrTx/>
              <a:buSzTx/>
              <a:buFontTx/>
              <a:buNone/>
              <a:tabLst/>
              <a:defRPr/>
            </a:pPr>
            <a:endParaRPr kumimoji="0" lang="fr-FR" sz="1200" b="0" i="0" u="none" strike="noStrike" kern="1200" cap="none" spc="0" normalizeH="0" baseline="0" noProof="0" dirty="0">
              <a:ln>
                <a:noFill/>
              </a:ln>
              <a:solidFill>
                <a:srgbClr val="4472C4">
                  <a:lumMod val="75000"/>
                </a:srgbClr>
              </a:solidFill>
              <a:effectLst/>
              <a:uLnTx/>
              <a:uFillTx/>
              <a:latin typeface="Arial Narrow" panose="020B0606020202030204" pitchFamily="34" charset="0"/>
              <a:ea typeface="+mn-ea"/>
              <a:cs typeface="+mn-cs"/>
            </a:endParaRPr>
          </a:p>
        </p:txBody>
      </p:sp>
      <p:sp>
        <p:nvSpPr>
          <p:cNvPr id="5" name="Rectangle 4">
            <a:extLst>
              <a:ext uri="{FF2B5EF4-FFF2-40B4-BE49-F238E27FC236}">
                <a16:creationId xmlns:a16="http://schemas.microsoft.com/office/drawing/2014/main" id="{D543CE74-33D0-777D-F4E8-56A250FCB026}"/>
              </a:ext>
            </a:extLst>
          </p:cNvPr>
          <p:cNvSpPr/>
          <p:nvPr/>
        </p:nvSpPr>
        <p:spPr>
          <a:xfrm>
            <a:off x="5876544" y="3757514"/>
            <a:ext cx="5541322" cy="381322"/>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Prise en charge financière d’une partie de l’abonnement G2P</a:t>
            </a:r>
          </a:p>
        </p:txBody>
      </p:sp>
    </p:spTree>
    <p:extLst>
      <p:ext uri="{BB962C8B-B14F-4D97-AF65-F5344CB8AC3E}">
        <p14:creationId xmlns:p14="http://schemas.microsoft.com/office/powerpoint/2010/main" val="395031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D2BDA4-630C-AB59-E507-EACB513D230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C0B81DB4-835E-0729-0E2E-2BE12507ABD3}"/>
              </a:ext>
            </a:extLst>
          </p:cNvPr>
          <p:cNvSpPr>
            <a:spLocks noGrp="1"/>
          </p:cNvSpPr>
          <p:nvPr>
            <p:ph type="title"/>
          </p:nvPr>
        </p:nvSpPr>
        <p:spPr>
          <a:xfrm>
            <a:off x="4000500" y="0"/>
            <a:ext cx="8191500" cy="6918960"/>
          </a:xfrm>
          <a:solidFill>
            <a:schemeClr val="tx1"/>
          </a:solidFill>
        </p:spPr>
        <p:txBody>
          <a:bodyPr anchor="ctr"/>
          <a:lstStyle/>
          <a:p>
            <a:pPr algn="ctr"/>
            <a:r>
              <a:rPr lang="fr-FR" dirty="0"/>
              <a:t>Les outils pour vous accompagner</a:t>
            </a:r>
          </a:p>
        </p:txBody>
      </p:sp>
      <p:pic>
        <p:nvPicPr>
          <p:cNvPr id="4" name="Image 3" descr="Une image contenant texte, Police, logo, Graphique&#10;&#10;Description générée automatiquement">
            <a:extLst>
              <a:ext uri="{FF2B5EF4-FFF2-40B4-BE49-F238E27FC236}">
                <a16:creationId xmlns:a16="http://schemas.microsoft.com/office/drawing/2014/main" id="{41F61F95-FBD1-1D81-F683-6308361C0F0F}"/>
              </a:ext>
            </a:extLst>
          </p:cNvPr>
          <p:cNvPicPr>
            <a:picLocks noChangeAspect="1"/>
          </p:cNvPicPr>
          <p:nvPr/>
        </p:nvPicPr>
        <p:blipFill>
          <a:blip r:embed="rId2"/>
          <a:stretch>
            <a:fillRect/>
          </a:stretch>
        </p:blipFill>
        <p:spPr>
          <a:xfrm>
            <a:off x="11586" y="1368248"/>
            <a:ext cx="3988914" cy="3462672"/>
          </a:xfrm>
          <a:prstGeom prst="rect">
            <a:avLst/>
          </a:prstGeom>
        </p:spPr>
      </p:pic>
    </p:spTree>
    <p:extLst>
      <p:ext uri="{BB962C8B-B14F-4D97-AF65-F5344CB8AC3E}">
        <p14:creationId xmlns:p14="http://schemas.microsoft.com/office/powerpoint/2010/main" val="28547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Les outils pour vous accompagner</a:t>
            </a:r>
          </a:p>
        </p:txBody>
      </p:sp>
      <p:sp>
        <p:nvSpPr>
          <p:cNvPr id="3" name="Espace réservé du texte 2"/>
          <p:cNvSpPr>
            <a:spLocks noGrp="1"/>
          </p:cNvSpPr>
          <p:nvPr>
            <p:ph type="body" sz="quarter" idx="12"/>
          </p:nvPr>
        </p:nvSpPr>
        <p:spPr>
          <a:xfrm>
            <a:off x="262913" y="1190595"/>
            <a:ext cx="11805956" cy="3875283"/>
          </a:xfrm>
        </p:spPr>
        <p:txBody>
          <a:bodyPr/>
          <a:lstStyle/>
          <a:p>
            <a:pPr marL="0" indent="0">
              <a:lnSpc>
                <a:spcPct val="120000"/>
              </a:lnSpc>
              <a:buNone/>
            </a:pPr>
            <a:r>
              <a:rPr lang="fr-FR"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En pratique pour </a:t>
            </a:r>
            <a:r>
              <a:rPr lang="fr-FR"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a</a:t>
            </a:r>
            <a:r>
              <a:rPr lang="fr-FR"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ccéder à toutes les informations et faire les demandes</a:t>
            </a:r>
          </a:p>
          <a:p>
            <a:pPr algn="ctr">
              <a:lnSpc>
                <a:spcPct val="120000"/>
              </a:lnSpc>
            </a:pPr>
            <a:endParaRPr lang="fr-FR"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1/ https://www.alisfa.fr/fonds-de-solidarite/ </a:t>
            </a: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2/ en bas de page, cliquer sur le lien à côté du logo de votre organisme assureur (en santé ou en prévoyance)</a:t>
            </a:r>
          </a:p>
          <a:p>
            <a:pPr>
              <a:lnSpc>
                <a:spcPct val="120000"/>
              </a:lnSpc>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3/ sélectionner l’aide, le service ou l’action de prévention</a:t>
            </a:r>
          </a:p>
          <a:p>
            <a:pPr marL="0" indent="0" algn="just">
              <a:lnSpc>
                <a:spcPct val="107000"/>
              </a:lnSpc>
              <a:spcAft>
                <a:spcPts val="600"/>
              </a:spcAft>
              <a:buNone/>
            </a:pPr>
            <a:endParaRPr lang="fr-FR" sz="1800" b="0" i="1" dirty="0">
              <a:latin typeface="Open Sans" panose="020B0606030504020204" pitchFamily="34" charset="0"/>
              <a:ea typeface="Open Sans" panose="020B0606030504020204" pitchFamily="34" charset="0"/>
              <a:cs typeface="Open Sans" panose="020B0606030504020204" pitchFamily="34" charset="0"/>
            </a:endParaRPr>
          </a:p>
          <a:p>
            <a:pPr marL="1828800" lvl="4" indent="0">
              <a:buNone/>
            </a:pPr>
            <a:endParaRPr lang="fr-FR" dirty="0"/>
          </a:p>
        </p:txBody>
      </p:sp>
    </p:spTree>
    <p:extLst>
      <p:ext uri="{BB962C8B-B14F-4D97-AF65-F5344CB8AC3E}">
        <p14:creationId xmlns:p14="http://schemas.microsoft.com/office/powerpoint/2010/main" val="353136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Les outils pour vous accompagner</a:t>
            </a:r>
          </a:p>
        </p:txBody>
      </p:sp>
      <p:sp>
        <p:nvSpPr>
          <p:cNvPr id="3" name="Espace réservé du texte 2"/>
          <p:cNvSpPr>
            <a:spLocks noGrp="1"/>
          </p:cNvSpPr>
          <p:nvPr>
            <p:ph type="body" sz="quarter" idx="12"/>
          </p:nvPr>
        </p:nvSpPr>
        <p:spPr>
          <a:xfrm>
            <a:off x="262913" y="1190595"/>
            <a:ext cx="11805956" cy="5210205"/>
          </a:xfrm>
        </p:spPr>
        <p:txBody>
          <a:bodyPr/>
          <a:lstStyle/>
          <a:p>
            <a:pPr marL="0" indent="0">
              <a:lnSpc>
                <a:spcPct val="120000"/>
              </a:lnSpc>
              <a:buNone/>
            </a:pPr>
            <a:r>
              <a:rPr lang="fr-FR"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Sur le site vous trouverez:</a:t>
            </a:r>
          </a:p>
          <a:p>
            <a:pPr>
              <a:lnSpc>
                <a:spcPct val="120000"/>
              </a:lnSpc>
            </a:pPr>
            <a:r>
              <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Un guide des aides, des actions proposées, </a:t>
            </a:r>
          </a:p>
          <a:p>
            <a:pPr marL="0" indent="0">
              <a:lnSpc>
                <a:spcPct val="120000"/>
              </a:lnSpc>
              <a:buNone/>
            </a:pPr>
            <a:endPar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endPar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endPar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Des cartes à destination des salariés</a:t>
            </a:r>
          </a:p>
          <a:p>
            <a:pPr marL="0" indent="0">
              <a:lnSpc>
                <a:spcPct val="120000"/>
              </a:lnSpc>
              <a:buNone/>
            </a:pPr>
            <a:endPar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fr-FR" sz="2400" b="0" dirty="0">
                <a:ln w="0"/>
                <a:solidFill>
                  <a:schemeClr val="tx2"/>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Bientôt des tutoriels pour vous accompagner </a:t>
            </a: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Aft>
                <a:spcPts val="600"/>
              </a:spcAft>
              <a:buNone/>
            </a:pPr>
            <a:endParaRPr lang="fr-FR" sz="1800" b="0" i="1" dirty="0">
              <a:latin typeface="Open Sans" panose="020B0606030504020204" pitchFamily="34" charset="0"/>
              <a:ea typeface="Open Sans" panose="020B0606030504020204" pitchFamily="34" charset="0"/>
              <a:cs typeface="Open Sans" panose="020B0606030504020204" pitchFamily="34" charset="0"/>
            </a:endParaRPr>
          </a:p>
          <a:p>
            <a:pPr marL="1828800" lvl="4" indent="0">
              <a:buNone/>
            </a:pPr>
            <a:endParaRPr lang="fr-FR" dirty="0"/>
          </a:p>
        </p:txBody>
      </p:sp>
      <p:pic>
        <p:nvPicPr>
          <p:cNvPr id="6" name="Image 5">
            <a:extLst>
              <a:ext uri="{FF2B5EF4-FFF2-40B4-BE49-F238E27FC236}">
                <a16:creationId xmlns:a16="http://schemas.microsoft.com/office/drawing/2014/main" id="{31DBB360-67DA-422C-EB1E-215128E7AFD8}"/>
              </a:ext>
            </a:extLst>
          </p:cNvPr>
          <p:cNvPicPr>
            <a:picLocks noChangeAspect="1"/>
          </p:cNvPicPr>
          <p:nvPr/>
        </p:nvPicPr>
        <p:blipFill>
          <a:blip r:embed="rId2"/>
          <a:stretch>
            <a:fillRect/>
          </a:stretch>
        </p:blipFill>
        <p:spPr>
          <a:xfrm>
            <a:off x="1040659" y="2169570"/>
            <a:ext cx="2462023" cy="1732248"/>
          </a:xfrm>
          <a:prstGeom prst="rect">
            <a:avLst/>
          </a:prstGeom>
        </p:spPr>
      </p:pic>
    </p:spTree>
    <p:extLst>
      <p:ext uri="{BB962C8B-B14F-4D97-AF65-F5344CB8AC3E}">
        <p14:creationId xmlns:p14="http://schemas.microsoft.com/office/powerpoint/2010/main" val="1898488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FD9A3-949D-0E0D-8331-E62CBAAD4B7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0F0487-4430-AA86-0F20-F040985A493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6C6B9F4E-6907-951D-6E16-80BDFECEE1FF}"/>
              </a:ext>
            </a:extLst>
          </p:cNvPr>
          <p:cNvSpPr>
            <a:spLocks noGrp="1"/>
          </p:cNvSpPr>
          <p:nvPr>
            <p:ph type="title"/>
          </p:nvPr>
        </p:nvSpPr>
        <p:spPr>
          <a:xfrm>
            <a:off x="4000500" y="0"/>
            <a:ext cx="8191500" cy="6918960"/>
          </a:xfrm>
          <a:solidFill>
            <a:schemeClr val="tx1"/>
          </a:solidFill>
        </p:spPr>
        <p:txBody>
          <a:bodyPr anchor="ctr"/>
          <a:lstStyle/>
          <a:p>
            <a:pPr algn="ctr"/>
            <a:r>
              <a:rPr lang="fr-FR" dirty="0"/>
              <a:t>Merci de </a:t>
            </a:r>
            <a:r>
              <a:rPr lang="fr-FR"/>
              <a:t>votre participation</a:t>
            </a:r>
            <a:endParaRPr lang="fr-FR" dirty="0"/>
          </a:p>
        </p:txBody>
      </p:sp>
      <p:pic>
        <p:nvPicPr>
          <p:cNvPr id="4" name="Image 3" descr="Une image contenant texte, Police, logo, Graphique&#10;&#10;Description générée automatiquement">
            <a:extLst>
              <a:ext uri="{FF2B5EF4-FFF2-40B4-BE49-F238E27FC236}">
                <a16:creationId xmlns:a16="http://schemas.microsoft.com/office/drawing/2014/main" id="{DC1CEE2E-08F5-7166-93EA-BDFFE0834503}"/>
              </a:ext>
            </a:extLst>
          </p:cNvPr>
          <p:cNvPicPr>
            <a:picLocks noChangeAspect="1"/>
          </p:cNvPicPr>
          <p:nvPr/>
        </p:nvPicPr>
        <p:blipFill>
          <a:blip r:embed="rId2"/>
          <a:stretch>
            <a:fillRect/>
          </a:stretch>
        </p:blipFill>
        <p:spPr>
          <a:xfrm>
            <a:off x="11586" y="1368248"/>
            <a:ext cx="3988914" cy="3462672"/>
          </a:xfrm>
          <a:prstGeom prst="rect">
            <a:avLst/>
          </a:prstGeom>
        </p:spPr>
      </p:pic>
    </p:spTree>
    <p:extLst>
      <p:ext uri="{BB962C8B-B14F-4D97-AF65-F5344CB8AC3E}">
        <p14:creationId xmlns:p14="http://schemas.microsoft.com/office/powerpoint/2010/main" val="235363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D2BDA4-630C-AB59-E507-EACB513D230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C0B81DB4-835E-0729-0E2E-2BE12507ABD3}"/>
              </a:ext>
            </a:extLst>
          </p:cNvPr>
          <p:cNvSpPr>
            <a:spLocks noGrp="1"/>
          </p:cNvSpPr>
          <p:nvPr>
            <p:ph type="title"/>
          </p:nvPr>
        </p:nvSpPr>
        <p:spPr>
          <a:xfrm>
            <a:off x="4000500" y="0"/>
            <a:ext cx="8191500" cy="6918960"/>
          </a:xfrm>
          <a:solidFill>
            <a:schemeClr val="tx1"/>
          </a:solidFill>
        </p:spPr>
        <p:txBody>
          <a:bodyPr anchor="ctr"/>
          <a:lstStyle/>
          <a:p>
            <a:pPr algn="ctr"/>
            <a:r>
              <a:rPr lang="fr-FR" dirty="0"/>
              <a:t>La Commission Paritaire Santé et Prévoyance (CPSP)</a:t>
            </a:r>
          </a:p>
        </p:txBody>
      </p:sp>
      <p:pic>
        <p:nvPicPr>
          <p:cNvPr id="4" name="Image 3" descr="Une image contenant texte, Police, logo, Graphique&#10;&#10;Description générée automatiquement">
            <a:extLst>
              <a:ext uri="{FF2B5EF4-FFF2-40B4-BE49-F238E27FC236}">
                <a16:creationId xmlns:a16="http://schemas.microsoft.com/office/drawing/2014/main" id="{41F61F95-FBD1-1D81-F683-6308361C0F0F}"/>
              </a:ext>
            </a:extLst>
          </p:cNvPr>
          <p:cNvPicPr>
            <a:picLocks noChangeAspect="1"/>
          </p:cNvPicPr>
          <p:nvPr/>
        </p:nvPicPr>
        <p:blipFill>
          <a:blip r:embed="rId2"/>
          <a:stretch>
            <a:fillRect/>
          </a:stretch>
        </p:blipFill>
        <p:spPr>
          <a:xfrm>
            <a:off x="11586" y="1368248"/>
            <a:ext cx="3988914" cy="3462672"/>
          </a:xfrm>
          <a:prstGeom prst="rect">
            <a:avLst/>
          </a:prstGeom>
        </p:spPr>
      </p:pic>
    </p:spTree>
    <p:extLst>
      <p:ext uri="{BB962C8B-B14F-4D97-AF65-F5344CB8AC3E}">
        <p14:creationId xmlns:p14="http://schemas.microsoft.com/office/powerpoint/2010/main" val="231913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La CPSP de la Branche Alisfa</a:t>
            </a:r>
          </a:p>
        </p:txBody>
      </p:sp>
      <p:sp>
        <p:nvSpPr>
          <p:cNvPr id="3" name="Espace réservé du texte 2"/>
          <p:cNvSpPr>
            <a:spLocks noGrp="1"/>
          </p:cNvSpPr>
          <p:nvPr>
            <p:ph type="body" sz="quarter" idx="12"/>
          </p:nvPr>
        </p:nvSpPr>
        <p:spPr>
          <a:xfrm>
            <a:off x="193022" y="1190595"/>
            <a:ext cx="11805956" cy="5401036"/>
          </a:xfrm>
        </p:spPr>
        <p:txBody>
          <a:bodyPr/>
          <a:lstStyle/>
          <a:p>
            <a:pPr marL="0" indent="0" algn="just">
              <a:lnSpc>
                <a:spcPct val="107000"/>
              </a:lnSpc>
              <a:spcAft>
                <a:spcPts val="600"/>
              </a:spcAft>
              <a:buNone/>
            </a:pP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Aft>
                <a:spcPts val="600"/>
              </a:spcAft>
              <a:buNone/>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La CPSP est composée des organisations syndicales de salariés représentatives dans la  branche professionnelle : </a:t>
            </a:r>
          </a:p>
          <a:p>
            <a:pPr algn="just">
              <a:lnSpc>
                <a:spcPct val="107000"/>
              </a:lnSpc>
              <a:spcAft>
                <a:spcPts val="600"/>
              </a:spcAft>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La CFDT Santé-Sociaux</a:t>
            </a:r>
          </a:p>
          <a:p>
            <a:pPr algn="just">
              <a:lnSpc>
                <a:spcPct val="107000"/>
              </a:lnSpc>
              <a:spcAft>
                <a:spcPts val="600"/>
              </a:spcAft>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La Fnas-FO</a:t>
            </a:r>
          </a:p>
          <a:p>
            <a:pPr algn="just">
              <a:lnSpc>
                <a:spcPct val="107000"/>
              </a:lnSpc>
              <a:spcAft>
                <a:spcPts val="600"/>
              </a:spcAft>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L’USPAOC-CGT </a:t>
            </a:r>
          </a:p>
          <a:p>
            <a:pPr marL="0" indent="0" algn="just">
              <a:lnSpc>
                <a:spcPct val="107000"/>
              </a:lnSpc>
              <a:spcAft>
                <a:spcPts val="600"/>
              </a:spcAft>
              <a:buNone/>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Et de l’organisation professionnelle d’employeurs représentative dans la Branche professionnelle</a:t>
            </a:r>
            <a:r>
              <a:rPr lang="fr-FR" b="0" dirty="0">
                <a:ln w="0"/>
                <a:solidFill>
                  <a:srgbClr val="FF0000"/>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a:t>
            </a: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Elisfa </a:t>
            </a:r>
          </a:p>
          <a:p>
            <a:pPr marL="0" indent="0" algn="just">
              <a:lnSpc>
                <a:spcPct val="107000"/>
              </a:lnSpc>
              <a:spcAft>
                <a:spcPts val="600"/>
              </a:spcAft>
              <a:buNone/>
            </a:pP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En moyenne la CPSP se réunit 5 fois par an.</a:t>
            </a:r>
            <a:endParaRPr lang="fr-FR" sz="4000" dirty="0"/>
          </a:p>
        </p:txBody>
      </p:sp>
    </p:spTree>
    <p:extLst>
      <p:ext uri="{BB962C8B-B14F-4D97-AF65-F5344CB8AC3E}">
        <p14:creationId xmlns:p14="http://schemas.microsoft.com/office/powerpoint/2010/main" val="338871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La CPSP de la Branche Alisfa</a:t>
            </a:r>
          </a:p>
        </p:txBody>
      </p:sp>
      <p:sp>
        <p:nvSpPr>
          <p:cNvPr id="3" name="Espace réservé du texte 2"/>
          <p:cNvSpPr>
            <a:spLocks noGrp="1"/>
          </p:cNvSpPr>
          <p:nvPr>
            <p:ph type="body" sz="quarter" idx="12"/>
          </p:nvPr>
        </p:nvSpPr>
        <p:spPr>
          <a:xfrm>
            <a:off x="262913" y="1014530"/>
            <a:ext cx="11805956" cy="5727040"/>
          </a:xfrm>
        </p:spPr>
        <p:txBody>
          <a:bodyPr/>
          <a:lstStyle/>
          <a:p>
            <a:pPr marL="0" indent="0" algn="just">
              <a:lnSpc>
                <a:spcPct val="107000"/>
              </a:lnSpc>
              <a:spcAft>
                <a:spcPts val="600"/>
              </a:spcAft>
              <a:buNone/>
            </a:pPr>
            <a:r>
              <a:rPr lang="fr-FR" sz="18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La CPSP a pour mission notamment : </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Suivre la mise en place des régimes conventionnels, émettre des avis sur leur suivi ainsi que la négociation technique de toutes adaptations utiles pour leur pérennité (taux de cotisation, niveau de garanties/ prestations…), </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Contribuer à l’intégration des associations dans les régimes conventionnels recommandés, </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Examiner les comptes de résultat des régimes conventionnels, et proposer des solutions pour assurer la pérennité des deux régimes conventionnels, </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Suivre les évolutions statistiques et démographiques de la Branche,</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Assurer la gestion et l’administration du fonds d’action sociale pour le régime de complémentaire santé et du fonds de solidarité pour le régime de prévoyance, </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Être l’interlocuteur pour les organismes assureurs recommandés des régimes conventionnels, je mettrai mieux cette ligne juste avant celle sur les évolutions statistiques</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Définir les priorités d’interventions de la Branche en lien avec la santé au travail, </a:t>
            </a:r>
          </a:p>
          <a:p>
            <a:pPr algn="just">
              <a:lnSpc>
                <a:spcPct val="107000"/>
              </a:lnSpc>
              <a:spcAft>
                <a:spcPts val="600"/>
              </a:spcAft>
            </a:pPr>
            <a:r>
              <a:rPr lang="fr-FR" sz="1800" b="0" i="1"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Mettre en place les actions dédiées à la santé au travail définies paritairement.</a:t>
            </a:r>
          </a:p>
          <a:p>
            <a:pPr marL="1828800" lvl="4" indent="0">
              <a:buNone/>
            </a:pPr>
            <a:endParaRPr lang="fr-FR" dirty="0"/>
          </a:p>
        </p:txBody>
      </p:sp>
    </p:spTree>
    <p:extLst>
      <p:ext uri="{BB962C8B-B14F-4D97-AF65-F5344CB8AC3E}">
        <p14:creationId xmlns:p14="http://schemas.microsoft.com/office/powerpoint/2010/main" val="227669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D2BDA4-630C-AB59-E507-EACB513D230E}"/>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C0B81DB4-835E-0729-0E2E-2BE12507ABD3}"/>
              </a:ext>
            </a:extLst>
          </p:cNvPr>
          <p:cNvSpPr>
            <a:spLocks noGrp="1"/>
          </p:cNvSpPr>
          <p:nvPr>
            <p:ph type="title"/>
          </p:nvPr>
        </p:nvSpPr>
        <p:spPr>
          <a:xfrm>
            <a:off x="4000500" y="0"/>
            <a:ext cx="8191500" cy="6918960"/>
          </a:xfrm>
          <a:solidFill>
            <a:schemeClr val="tx1"/>
          </a:solidFill>
        </p:spPr>
        <p:txBody>
          <a:bodyPr anchor="ctr"/>
          <a:lstStyle/>
          <a:p>
            <a:pPr algn="ctr"/>
            <a:r>
              <a:rPr lang="fr-FR" dirty="0"/>
              <a:t>Fonds de solidarité : définition</a:t>
            </a:r>
          </a:p>
        </p:txBody>
      </p:sp>
      <p:pic>
        <p:nvPicPr>
          <p:cNvPr id="4" name="Image 3" descr="Une image contenant texte, Police, logo, Graphique&#10;&#10;Description générée automatiquement">
            <a:extLst>
              <a:ext uri="{FF2B5EF4-FFF2-40B4-BE49-F238E27FC236}">
                <a16:creationId xmlns:a16="http://schemas.microsoft.com/office/drawing/2014/main" id="{41F61F95-FBD1-1D81-F683-6308361C0F0F}"/>
              </a:ext>
            </a:extLst>
          </p:cNvPr>
          <p:cNvPicPr>
            <a:picLocks noChangeAspect="1"/>
          </p:cNvPicPr>
          <p:nvPr/>
        </p:nvPicPr>
        <p:blipFill>
          <a:blip r:embed="rId2"/>
          <a:stretch>
            <a:fillRect/>
          </a:stretch>
        </p:blipFill>
        <p:spPr>
          <a:xfrm>
            <a:off x="11586" y="1368248"/>
            <a:ext cx="3988914" cy="3462672"/>
          </a:xfrm>
          <a:prstGeom prst="rect">
            <a:avLst/>
          </a:prstGeom>
        </p:spPr>
      </p:pic>
    </p:spTree>
    <p:extLst>
      <p:ext uri="{BB962C8B-B14F-4D97-AF65-F5344CB8AC3E}">
        <p14:creationId xmlns:p14="http://schemas.microsoft.com/office/powerpoint/2010/main" val="235773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Les fonds de solidarité </a:t>
            </a:r>
          </a:p>
        </p:txBody>
      </p:sp>
      <p:sp>
        <p:nvSpPr>
          <p:cNvPr id="3" name="Espace réservé du texte 2"/>
          <p:cNvSpPr>
            <a:spLocks noGrp="1"/>
          </p:cNvSpPr>
          <p:nvPr>
            <p:ph type="body" sz="quarter" idx="12"/>
          </p:nvPr>
        </p:nvSpPr>
        <p:spPr>
          <a:xfrm>
            <a:off x="193022" y="1190595"/>
            <a:ext cx="11805956" cy="4923958"/>
          </a:xfrm>
        </p:spPr>
        <p:txBody>
          <a:body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Dans notre Branche professionnelle, un HDS (haut degré de solidarité) a été mis en place au travers de deux fonds de solidarité de branche. </a:t>
            </a:r>
          </a:p>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r-FR" sz="2400" u="sng"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Ces fonds de solidarité permettent aux salariés de la Branche de bénéficier d’aides financières et aux employeurs de diagnostics de prévention.  </a:t>
            </a:r>
          </a:p>
          <a:p>
            <a:pPr marL="0" marR="0" lvl="0" indent="0" algn="l" defTabSz="685800" rtl="0" eaLnBrk="1" fontAlgn="auto" latinLnBrk="0" hangingPunct="1">
              <a:lnSpc>
                <a:spcPct val="100000"/>
              </a:lnSpc>
              <a:spcBef>
                <a:spcPts val="750"/>
              </a:spcBef>
              <a:spcAft>
                <a:spcPts val="0"/>
              </a:spcAft>
              <a:buClrTx/>
              <a:buSzTx/>
              <a:buFont typeface="Arial"/>
              <a:buNone/>
              <a:tabLst/>
              <a:defRPr/>
            </a:pPr>
            <a:endParaRPr lang="fr-FR" sz="2400" u="sng"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La Branche professionnelle a désigné depuis le 1er janvier 2022 un gestionnaire unique (L’OCIRP).</a:t>
            </a:r>
          </a:p>
          <a:p>
            <a:pPr marL="0" marR="0" lvl="0" indent="0" algn="l" defTabSz="685800" rtl="0" eaLnBrk="1" fontAlgn="auto" latinLnBrk="0" hangingPunct="1">
              <a:lnSpc>
                <a:spcPct val="100000"/>
              </a:lnSpc>
              <a:spcBef>
                <a:spcPts val="750"/>
              </a:spcBef>
              <a:spcAft>
                <a:spcPts val="0"/>
              </a:spcAft>
              <a:buClrTx/>
              <a:buSzTx/>
              <a:buFont typeface="Arial"/>
              <a:buNone/>
              <a:tabLst/>
              <a:defRPr/>
            </a:pP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Aussi, toutes les aides, actions de prévention, actions d’accompagnement sont ouvertes à tous les employeurs et tous les salariés de la Branche professionnelle. </a:t>
            </a:r>
          </a:p>
          <a:p>
            <a:pPr algn="l"/>
            <a:endParaRPr lang="fr-FR" sz="28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750"/>
              </a:spcBef>
              <a:spcAft>
                <a:spcPts val="0"/>
              </a:spcAft>
              <a:buClrTx/>
              <a:buSzTx/>
              <a:buFont typeface="Arial"/>
              <a:buNone/>
              <a:tabLst/>
              <a:defRPr/>
            </a:pP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935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Les fonds de solidarité </a:t>
            </a:r>
          </a:p>
        </p:txBody>
      </p:sp>
      <p:sp>
        <p:nvSpPr>
          <p:cNvPr id="3" name="Espace réservé du texte 2"/>
          <p:cNvSpPr>
            <a:spLocks noGrp="1"/>
          </p:cNvSpPr>
          <p:nvPr>
            <p:ph type="body" sz="quarter" idx="12"/>
          </p:nvPr>
        </p:nvSpPr>
        <p:spPr>
          <a:xfrm>
            <a:off x="193022" y="1190595"/>
            <a:ext cx="11805956" cy="5386270"/>
          </a:xfrm>
        </p:spPr>
        <p:txBody>
          <a:body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L’employeur doit avoir versé à l’OCIRP, 2% des cotisations dues au titre du régime de prévoyance et 2% des cotisations dues au titre du régime complémentaire santé. </a:t>
            </a:r>
          </a:p>
          <a:p>
            <a:pPr marL="0" marR="0" lvl="0" indent="0" algn="l" defTabSz="685800" rtl="0" eaLnBrk="1" fontAlgn="auto" latinLnBrk="0" hangingPunct="1">
              <a:lnSpc>
                <a:spcPct val="100000"/>
              </a:lnSpc>
              <a:spcBef>
                <a:spcPts val="750"/>
              </a:spcBef>
              <a:spcAft>
                <a:spcPts val="0"/>
              </a:spcAft>
              <a:buClrTx/>
              <a:buSzTx/>
              <a:buFont typeface="Arial"/>
              <a:buNone/>
              <a:tabLst/>
              <a:defRPr/>
            </a:pP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En pratique : </a:t>
            </a:r>
          </a:p>
          <a:p>
            <a:pPr marL="342900" indent="-250825" algn="l">
              <a:lnSpc>
                <a:spcPct val="100000"/>
              </a:lnSpc>
              <a:buFont typeface="Arial" panose="020B0604020202020204" pitchFamily="34" charset="0"/>
              <a:buChar char="•"/>
            </a:pPr>
            <a:r>
              <a:rPr lang="fr-FR" sz="22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Pour les entreprises dans la recommandation </a:t>
            </a: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il n’y aucune démarche supplémentaire à réaliser, cela est fait de manière automatique par l’organisme assureur recommandé.</a:t>
            </a:r>
          </a:p>
          <a:p>
            <a:pPr marL="92075" indent="0" algn="l">
              <a:lnSpc>
                <a:spcPct val="100000"/>
              </a:lnSpc>
              <a:buNone/>
            </a:pPr>
            <a:endPar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92075" indent="0" algn="l">
              <a:lnSpc>
                <a:spcPct val="100000"/>
              </a:lnSpc>
              <a:buNone/>
            </a:pPr>
            <a:r>
              <a:rPr lang="fr-FR" sz="2200" b="0" u="sng"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Quels sont les organismes assureurs de la recommandation?</a:t>
            </a:r>
          </a:p>
          <a:p>
            <a:pPr marL="434975" indent="-342900" algn="l">
              <a:lnSpc>
                <a:spcPct val="100000"/>
              </a:lnSpc>
              <a:buFont typeface="Wingdings" panose="05000000000000000000" pitchFamily="2" charset="2"/>
              <a:buChar char="ü"/>
            </a:pP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Régime de complémentaire santé : </a:t>
            </a:r>
            <a:r>
              <a:rPr lang="fr-FR" sz="2200" b="0" dirty="0" err="1">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Aesio</a:t>
            </a: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Mutuelle, Apicil Prévoyance, Harmonie,  et l’Ociane Matmut,</a:t>
            </a:r>
          </a:p>
          <a:p>
            <a:pPr marL="434975" indent="-342900" algn="l">
              <a:lnSpc>
                <a:spcPct val="100000"/>
              </a:lnSpc>
              <a:buFont typeface="Wingdings" panose="05000000000000000000" pitchFamily="2" charset="2"/>
              <a:buChar char="ü"/>
            </a:pP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Régime de prévoyance : </a:t>
            </a:r>
            <a:r>
              <a:rPr lang="fr-FR" sz="2200" b="0" dirty="0" err="1">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Aesio</a:t>
            </a:r>
            <a:r>
              <a:rPr lang="fr-FR" sz="22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Mutuelle, AG2R, Apicil Prévoyance, Mutex (gestionnaire Chorum) et l’Ocirp (assureur de la garantie rente éducation)</a:t>
            </a:r>
          </a:p>
          <a:p>
            <a:pPr marL="0" marR="0" lvl="0" indent="0" algn="l" defTabSz="685800" rtl="0" eaLnBrk="1" fontAlgn="auto" latinLnBrk="0" hangingPunct="1">
              <a:lnSpc>
                <a:spcPct val="100000"/>
              </a:lnSpc>
              <a:spcBef>
                <a:spcPts val="750"/>
              </a:spcBef>
              <a:spcAft>
                <a:spcPts val="0"/>
              </a:spcAft>
              <a:buClrTx/>
              <a:buSzTx/>
              <a:buFont typeface="Arial"/>
              <a:buNone/>
              <a:tabLst/>
              <a:defRPr/>
            </a:pP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843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47535" y="55608"/>
            <a:ext cx="10515600" cy="1211186"/>
          </a:xfrm>
        </p:spPr>
        <p:txBody>
          <a:bodyPr anchor="ctr"/>
          <a:lstStyle/>
          <a:p>
            <a:r>
              <a:rPr lang="fr-FR" sz="4800" b="0" dirty="0">
                <a:ln w="0"/>
                <a:solidFill>
                  <a:schemeClr val="accent1"/>
                </a:solidFill>
                <a:effectLst>
                  <a:outerShdw blurRad="38100" dist="25400" dir="5400000" algn="ctr" rotWithShape="0">
                    <a:srgbClr val="6E747A">
                      <a:alpha val="43000"/>
                    </a:srgbClr>
                  </a:outerShdw>
                </a:effectLst>
              </a:rPr>
              <a:t>Les fonds de solidarité </a:t>
            </a:r>
          </a:p>
        </p:txBody>
      </p:sp>
      <p:sp>
        <p:nvSpPr>
          <p:cNvPr id="3" name="Espace réservé du texte 2"/>
          <p:cNvSpPr>
            <a:spLocks noGrp="1"/>
          </p:cNvSpPr>
          <p:nvPr>
            <p:ph type="body" sz="quarter" idx="12"/>
          </p:nvPr>
        </p:nvSpPr>
        <p:spPr>
          <a:xfrm>
            <a:off x="193022" y="1190595"/>
            <a:ext cx="11805956" cy="4923958"/>
          </a:xfrm>
        </p:spPr>
        <p:txBody>
          <a:bodyPr/>
          <a:lstStyle/>
          <a:p>
            <a:pPr marL="342900" indent="-250825" algn="l">
              <a:lnSpc>
                <a:spcPct val="100000"/>
              </a:lnSpc>
              <a:buFont typeface="Arial" panose="020B0604020202020204" pitchFamily="34" charset="0"/>
              <a:buChar char="•"/>
            </a:pPr>
            <a:r>
              <a:rPr lang="fr-FR"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Pour les entreprises en dehors de la recommandation </a:t>
            </a:r>
            <a:r>
              <a:rPr lang="fr-FR"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 des démarches particulières doivent être réalisées: </a:t>
            </a:r>
          </a:p>
          <a:p>
            <a:pPr marL="1028700" lvl="2" indent="-250825">
              <a:lnSpc>
                <a:spcPct val="100000"/>
              </a:lnSpc>
            </a:pPr>
            <a:r>
              <a:rPr lang="fr-FR" sz="28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Soit c’est l’entreprise qui verse directement la contribution à l’OCIRP,</a:t>
            </a:r>
          </a:p>
          <a:p>
            <a:pPr marL="1028700" lvl="2" indent="-250825">
              <a:lnSpc>
                <a:spcPct val="100000"/>
              </a:lnSpc>
            </a:pPr>
            <a:r>
              <a:rPr lang="fr-FR" sz="28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Soit c’est l’organisme assureur qui verse la contribution à l’OCIRP après l’avoir prélevée auprès de l’entreprise. </a:t>
            </a:r>
          </a:p>
          <a:p>
            <a:pPr marL="777875" lvl="2" indent="0">
              <a:lnSpc>
                <a:spcPct val="100000"/>
              </a:lnSpc>
              <a:buNone/>
            </a:pPr>
            <a:endParaRPr lang="fr-FR" sz="28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320675" lvl="1" indent="0">
              <a:lnSpc>
                <a:spcPct val="100000"/>
              </a:lnSpc>
              <a:buNone/>
            </a:pPr>
            <a:r>
              <a:rPr lang="fr-FR" sz="28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rPr>
              <a:t>Toute la démarche est expliquée dans le document suivant : </a:t>
            </a:r>
            <a:r>
              <a:rPr lang="fr-FR" sz="28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https://hds.ocirp.fr/api/widget/medias/4773/ALISFA%20-%20Proc%C3%A9dure%20de%20versement%20des%20cotisations%20HDS.pdf</a:t>
            </a:r>
            <a:endParaRPr lang="fr-FR" sz="280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algn="l"/>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750"/>
              </a:spcBef>
              <a:spcAft>
                <a:spcPts val="0"/>
              </a:spcAft>
              <a:buClrTx/>
              <a:buSzTx/>
              <a:buFont typeface="Arial"/>
              <a:buNone/>
              <a:tabLst/>
              <a:defRPr/>
            </a:pPr>
            <a:endParaRPr lang="fr-FR" sz="2400" b="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292144"/>
      </p:ext>
    </p:extLst>
  </p:cSld>
  <p:clrMapOvr>
    <a:masterClrMapping/>
  </p:clrMapOvr>
</p:sld>
</file>

<file path=ppt/theme/theme1.xml><?xml version="1.0" encoding="utf-8"?>
<a:theme xmlns:a="http://schemas.openxmlformats.org/drawingml/2006/main" name="ELISFA">
  <a:themeElements>
    <a:clrScheme name="Personnalisée 2">
      <a:dk1>
        <a:srgbClr val="17AF95"/>
      </a:dk1>
      <a:lt1>
        <a:srgbClr val="FFFFFF"/>
      </a:lt1>
      <a:dk2>
        <a:srgbClr val="17AF95"/>
      </a:dk2>
      <a:lt2>
        <a:srgbClr val="FFFFFF"/>
      </a:lt2>
      <a:accent1>
        <a:srgbClr val="17AF95"/>
      </a:accent1>
      <a:accent2>
        <a:srgbClr val="2B85B9"/>
      </a:accent2>
      <a:accent3>
        <a:srgbClr val="E83C7B"/>
      </a:accent3>
      <a:accent4>
        <a:srgbClr val="FFE000"/>
      </a:accent4>
      <a:accent5>
        <a:srgbClr val="2B85B9"/>
      </a:accent5>
      <a:accent6>
        <a:srgbClr val="242324"/>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ELISFA - LONG" id="{9AF01CFA-397F-EF4C-935F-51A5EC45D11F}" vid="{460D20E1-7D8F-0A40-8087-9BBDFD0B44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0c0f65ea-daa4-4e1f-9b3f-2102dc28e6f6" xsi:nil="true"/>
    <TaxCatchAll xmlns="f973d1be-7c9c-43d0-93a6-18b3509e3545" xsi:nil="true"/>
    <Nombre xmlns="0c0f65ea-daa4-4e1f-9b3f-2102dc28e6f6" xsi:nil="true"/>
    <lcf76f155ced4ddcb4097134ff3c332f xmlns="0c0f65ea-daa4-4e1f-9b3f-2102dc28e6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10A19F767E914DA2F1718B6C7272E6" ma:contentTypeVersion="19" ma:contentTypeDescription="Crée un document." ma:contentTypeScope="" ma:versionID="d3bd7a2ea4a257861d5c5992cf3bc36b">
  <xsd:schema xmlns:xsd="http://www.w3.org/2001/XMLSchema" xmlns:xs="http://www.w3.org/2001/XMLSchema" xmlns:p="http://schemas.microsoft.com/office/2006/metadata/properties" xmlns:ns2="0c0f65ea-daa4-4e1f-9b3f-2102dc28e6f6" xmlns:ns3="f973d1be-7c9c-43d0-93a6-18b3509e3545" targetNamespace="http://schemas.microsoft.com/office/2006/metadata/properties" ma:root="true" ma:fieldsID="502ae0e86fcf09ae9f7dbfebe2280057" ns2:_="" ns3:_="">
    <xsd:import namespace="0c0f65ea-daa4-4e1f-9b3f-2102dc28e6f6"/>
    <xsd:import namespace="f973d1be-7c9c-43d0-93a6-18b3509e3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Nombre"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f65ea-daa4-4e1f-9b3f-2102dc28e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83023b98-4236-466e-bde6-8be2b01e423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mbre" ma:index="23" nillable="true" ma:displayName="Nombre" ma:format="Dropdown" ma:internalName="Nombre" ma:percentage="FALSE">
      <xsd:simpleType>
        <xsd:restriction base="dms:Number"/>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État de validation" ma:internalName="_x00c9_tat_x0020_de_x0020_validation">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3d1be-7c9c-43d0-93a6-18b3509e35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5652ea-f6eb-4567-b16e-1f37aad931e9}" ma:internalName="TaxCatchAll" ma:showField="CatchAllData" ma:web="f973d1be-7c9c-43d0-93a6-18b3509e354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1E451D-CB8B-4C61-A77C-8A59E789FB6D}">
  <ds:schemaRefs>
    <ds:schemaRef ds:uri="http://schemas.microsoft.com/office/2006/metadata/properties"/>
    <ds:schemaRef ds:uri="http://schemas.microsoft.com/office/infopath/2007/PartnerControls"/>
    <ds:schemaRef ds:uri="0c0f65ea-daa4-4e1f-9b3f-2102dc28e6f6"/>
    <ds:schemaRef ds:uri="f973d1be-7c9c-43d0-93a6-18b3509e3545"/>
  </ds:schemaRefs>
</ds:datastoreItem>
</file>

<file path=customXml/itemProps2.xml><?xml version="1.0" encoding="utf-8"?>
<ds:datastoreItem xmlns:ds="http://schemas.openxmlformats.org/officeDocument/2006/customXml" ds:itemID="{672B183E-D286-41CF-82FE-FA319045C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f65ea-daa4-4e1f-9b3f-2102dc28e6f6"/>
    <ds:schemaRef ds:uri="f973d1be-7c9c-43d0-93a6-18b3509e3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C246B-61EA-4E97-8FF6-513C4A3905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2874</Words>
  <Application>Microsoft Office PowerPoint</Application>
  <PresentationFormat>Grand écran</PresentationFormat>
  <Paragraphs>259</Paragraphs>
  <Slides>24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vt:lpstr>
      <vt:lpstr>Arial Narrow</vt:lpstr>
      <vt:lpstr>Helvetica</vt:lpstr>
      <vt:lpstr>Open Sans</vt:lpstr>
      <vt:lpstr>Open Sans ExtraBold</vt:lpstr>
      <vt:lpstr>Open Sans Light</vt:lpstr>
      <vt:lpstr>Open Sans SemiBold</vt:lpstr>
      <vt:lpstr>Ubuntu</vt:lpstr>
      <vt:lpstr>Wingdings</vt:lpstr>
      <vt:lpstr>ELISFA</vt:lpstr>
      <vt:lpstr>Fonds de solidarité dans la Branche Alisfa</vt:lpstr>
      <vt:lpstr>Sommaire</vt:lpstr>
      <vt:lpstr>La Commission Paritaire Santé et Prévoyance (CPSP)</vt:lpstr>
      <vt:lpstr>La CPSP de la Branche Alisfa</vt:lpstr>
      <vt:lpstr>La CPSP de la Branche Alisfa</vt:lpstr>
      <vt:lpstr>Fonds de solidarité : définition</vt:lpstr>
      <vt:lpstr>Les fonds de solidarité </vt:lpstr>
      <vt:lpstr>Les fonds de solidarité </vt:lpstr>
      <vt:lpstr>Les fonds de solidarité </vt:lpstr>
      <vt:lpstr>La mise en place de nouvelles aides</vt:lpstr>
      <vt:lpstr>La mise en place de nouvelles aides </vt:lpstr>
      <vt:lpstr>Conditions pour bénéficier de ces aides</vt:lpstr>
      <vt:lpstr>Conditions pour bénéficier de ces aides</vt:lpstr>
      <vt:lpstr>La mise en place de nouvelles aides </vt:lpstr>
      <vt:lpstr>Conditions pour bénéficier de ces aides</vt:lpstr>
      <vt:lpstr>Rappel des aides existantes – 1 (aides individuelles </vt:lpstr>
      <vt:lpstr>Rappel des aides existantes – 1 (aides individuelles </vt:lpstr>
      <vt:lpstr>Rappel des aides existantes - 2 </vt:lpstr>
      <vt:lpstr>Rappel des aides existantes - 3 </vt:lpstr>
      <vt:lpstr>Rappel des aides existantes - 4 </vt:lpstr>
      <vt:lpstr>Les outils pour vous accompagner</vt:lpstr>
      <vt:lpstr>Les outils pour vous accompagner</vt:lpstr>
      <vt:lpstr>Les outils pour vous accompagner</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Camille LENIK</cp:lastModifiedBy>
  <cp:revision>78</cp:revision>
  <cp:lastPrinted>2024-11-06T17:10:36Z</cp:lastPrinted>
  <dcterms:created xsi:type="dcterms:W3CDTF">2022-02-23T09:19:14Z</dcterms:created>
  <dcterms:modified xsi:type="dcterms:W3CDTF">2024-11-18T15:54:53Z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0x0101000710A19F767E914DA2F1718B6C7272E6</vt:lpwstr>
  </property>
  <property fmtid="{D5CDD505-2E9C-101B-9397-08002B2CF9AE}" pid="3" name="MediaServiceImageTags">
    <vt:lpwstr/>
  </property>
</Properties>
</file>